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72"/>
  </p:notesMasterIdLst>
  <p:sldIdLst>
    <p:sldId id="256" r:id="rId2"/>
    <p:sldId id="291" r:id="rId3"/>
    <p:sldId id="497" r:id="rId4"/>
    <p:sldId id="404" r:id="rId5"/>
    <p:sldId id="405" r:id="rId6"/>
    <p:sldId id="379" r:id="rId7"/>
    <p:sldId id="380" r:id="rId8"/>
    <p:sldId id="381" r:id="rId9"/>
    <p:sldId id="411" r:id="rId10"/>
    <p:sldId id="434" r:id="rId11"/>
    <p:sldId id="433" r:id="rId12"/>
    <p:sldId id="384" r:id="rId13"/>
    <p:sldId id="387" r:id="rId14"/>
    <p:sldId id="388" r:id="rId15"/>
    <p:sldId id="389" r:id="rId16"/>
    <p:sldId id="407" r:id="rId17"/>
    <p:sldId id="426" r:id="rId18"/>
    <p:sldId id="391" r:id="rId19"/>
    <p:sldId id="392" r:id="rId20"/>
    <p:sldId id="393" r:id="rId21"/>
    <p:sldId id="403" r:id="rId22"/>
    <p:sldId id="398" r:id="rId23"/>
    <p:sldId id="464" r:id="rId24"/>
    <p:sldId id="465" r:id="rId25"/>
    <p:sldId id="402" r:id="rId26"/>
    <p:sldId id="397" r:id="rId27"/>
    <p:sldId id="409" r:id="rId28"/>
    <p:sldId id="414" r:id="rId29"/>
    <p:sldId id="435" r:id="rId30"/>
    <p:sldId id="416" r:id="rId31"/>
    <p:sldId id="417" r:id="rId32"/>
    <p:sldId id="418" r:id="rId33"/>
    <p:sldId id="425" r:id="rId34"/>
    <p:sldId id="419" r:id="rId35"/>
    <p:sldId id="436" r:id="rId36"/>
    <p:sldId id="420" r:id="rId37"/>
    <p:sldId id="421" r:id="rId38"/>
    <p:sldId id="422" r:id="rId39"/>
    <p:sldId id="466" r:id="rId40"/>
    <p:sldId id="498" r:id="rId41"/>
    <p:sldId id="499" r:id="rId42"/>
    <p:sldId id="494" r:id="rId43"/>
    <p:sldId id="468" r:id="rId44"/>
    <p:sldId id="469" r:id="rId45"/>
    <p:sldId id="470" r:id="rId46"/>
    <p:sldId id="496" r:id="rId47"/>
    <p:sldId id="471" r:id="rId48"/>
    <p:sldId id="472" r:id="rId49"/>
    <p:sldId id="474" r:id="rId50"/>
    <p:sldId id="476" r:id="rId51"/>
    <p:sldId id="473" r:id="rId52"/>
    <p:sldId id="475" r:id="rId53"/>
    <p:sldId id="479" r:id="rId54"/>
    <p:sldId id="477" r:id="rId55"/>
    <p:sldId id="478" r:id="rId56"/>
    <p:sldId id="482" r:id="rId57"/>
    <p:sldId id="483" r:id="rId58"/>
    <p:sldId id="484" r:id="rId59"/>
    <p:sldId id="485" r:id="rId60"/>
    <p:sldId id="486" r:id="rId61"/>
    <p:sldId id="500" r:id="rId62"/>
    <p:sldId id="488" r:id="rId63"/>
    <p:sldId id="489" r:id="rId64"/>
    <p:sldId id="490" r:id="rId65"/>
    <p:sldId id="491" r:id="rId66"/>
    <p:sldId id="492" r:id="rId67"/>
    <p:sldId id="493" r:id="rId68"/>
    <p:sldId id="495" r:id="rId69"/>
    <p:sldId id="459" r:id="rId70"/>
    <p:sldId id="460" r:id="rId7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00"/>
    <a:srgbClr val="333333"/>
    <a:srgbClr val="F9F9F9"/>
    <a:srgbClr val="292929"/>
    <a:srgbClr val="4D4D4D"/>
    <a:srgbClr val="CCECFF"/>
    <a:srgbClr val="CCCCFF"/>
    <a:srgbClr val="99CC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32" autoAdjust="0"/>
    <p:restoredTop sz="80237" autoAdjust="0"/>
  </p:normalViewPr>
  <p:slideViewPr>
    <p:cSldViewPr>
      <p:cViewPr varScale="1">
        <p:scale>
          <a:sx n="69" d="100"/>
          <a:sy n="69" d="100"/>
        </p:scale>
        <p:origin x="732" y="66"/>
      </p:cViewPr>
      <p:guideLst>
        <p:guide orient="horz" pos="2160"/>
        <p:guide pos="2880"/>
      </p:guideLst>
    </p:cSldViewPr>
  </p:slideViewPr>
  <p:outlineViewPr>
    <p:cViewPr>
      <p:scale>
        <a:sx n="33" d="100"/>
        <a:sy n="33" d="100"/>
      </p:scale>
      <p:origin x="0" y="-344244"/>
    </p:cViewPr>
  </p:outlineViewPr>
  <p:notesTextViewPr>
    <p:cViewPr>
      <p:scale>
        <a:sx n="1" d="1"/>
        <a:sy n="1" d="1"/>
      </p:scale>
      <p:origin x="0" y="0"/>
    </p:cViewPr>
  </p:notesTextViewPr>
  <p:sorterViewPr>
    <p:cViewPr>
      <p:scale>
        <a:sx n="100" d="100"/>
        <a:sy n="100" d="100"/>
      </p:scale>
      <p:origin x="0" y="-107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16A55F-364C-4427-914E-F59E00ACFD83}" type="doc">
      <dgm:prSet loTypeId="urn:microsoft.com/office/officeart/2005/8/layout/cycle8" loCatId="cycle" qsTypeId="urn:microsoft.com/office/officeart/2005/8/quickstyle/3d7" qsCatId="3D" csTypeId="urn:microsoft.com/office/officeart/2005/8/colors/colorful1" csCatId="colorful" phldr="1"/>
      <dgm:spPr/>
    </dgm:pt>
    <dgm:pt modelId="{4BDE79CD-9300-4A49-8510-C79CBD8C7E67}">
      <dgm:prSet/>
      <dgm:spPr/>
      <dgm:t>
        <a:bodyPr/>
        <a:lstStyle/>
        <a:p>
          <a:r>
            <a:rPr lang="en-US" dirty="0"/>
            <a:t>Lighting Controls</a:t>
          </a:r>
        </a:p>
      </dgm:t>
    </dgm:pt>
    <dgm:pt modelId="{E95C3960-9A17-42A0-930B-A4B611FEAE61}" type="parTrans" cxnId="{CA9F4C6B-0CBF-42CC-986B-794C997E10BD}">
      <dgm:prSet/>
      <dgm:spPr/>
      <dgm:t>
        <a:bodyPr/>
        <a:lstStyle/>
        <a:p>
          <a:endParaRPr lang="en-US"/>
        </a:p>
      </dgm:t>
    </dgm:pt>
    <dgm:pt modelId="{E15EF06F-2C52-4FA1-9173-FEA5A191E2B1}" type="sibTrans" cxnId="{CA9F4C6B-0CBF-42CC-986B-794C997E10BD}">
      <dgm:prSet/>
      <dgm:spPr/>
      <dgm:t>
        <a:bodyPr/>
        <a:lstStyle/>
        <a:p>
          <a:endParaRPr lang="en-US"/>
        </a:p>
      </dgm:t>
    </dgm:pt>
    <dgm:pt modelId="{B60CBDEC-D3B6-43AC-97EE-296C690A290A}" type="pres">
      <dgm:prSet presAssocID="{1116A55F-364C-4427-914E-F59E00ACFD83}" presName="compositeShape" presStyleCnt="0">
        <dgm:presLayoutVars>
          <dgm:chMax val="7"/>
          <dgm:dir/>
          <dgm:resizeHandles val="exact"/>
        </dgm:presLayoutVars>
      </dgm:prSet>
      <dgm:spPr/>
    </dgm:pt>
    <dgm:pt modelId="{BB6CB55F-9651-473F-803B-E733D9ACECC3}" type="pres">
      <dgm:prSet presAssocID="{1116A55F-364C-4427-914E-F59E00ACFD83}" presName="wedge1" presStyleLbl="node1" presStyleIdx="0" presStyleCnt="1"/>
      <dgm:spPr/>
      <dgm:t>
        <a:bodyPr/>
        <a:lstStyle/>
        <a:p>
          <a:endParaRPr lang="en-US"/>
        </a:p>
      </dgm:t>
    </dgm:pt>
    <dgm:pt modelId="{38B94ADA-D351-4D0D-8D9C-15BF4309A3E5}" type="pres">
      <dgm:prSet presAssocID="{1116A55F-364C-4427-914E-F59E00ACFD83}" presName="dummy1a" presStyleCnt="0"/>
      <dgm:spPr/>
    </dgm:pt>
    <dgm:pt modelId="{B863E4E3-EA0A-4AA2-9F9E-119EE2CE32D4}" type="pres">
      <dgm:prSet presAssocID="{1116A55F-364C-4427-914E-F59E00ACFD83}" presName="dummy1b" presStyleCnt="0"/>
      <dgm:spPr/>
    </dgm:pt>
    <dgm:pt modelId="{5200B721-A7CE-44AB-BDBB-91C96583AE8C}" type="pres">
      <dgm:prSet presAssocID="{1116A55F-364C-4427-914E-F59E00ACFD83}" presName="wedge1Tx" presStyleLbl="node1" presStyleIdx="0" presStyleCnt="1">
        <dgm:presLayoutVars>
          <dgm:chMax val="0"/>
          <dgm:chPref val="0"/>
          <dgm:bulletEnabled val="1"/>
        </dgm:presLayoutVars>
      </dgm:prSet>
      <dgm:spPr/>
      <dgm:t>
        <a:bodyPr/>
        <a:lstStyle/>
        <a:p>
          <a:endParaRPr lang="en-US"/>
        </a:p>
      </dgm:t>
    </dgm:pt>
    <dgm:pt modelId="{B382A92A-2077-4C9A-A5C7-45EF99C8CD16}" type="pres">
      <dgm:prSet presAssocID="{E15EF06F-2C52-4FA1-9173-FEA5A191E2B1}" presName="arrowWedge1single" presStyleLbl="fgSibTrans2D1" presStyleIdx="0" presStyleCnt="1"/>
      <dgm:spPr/>
    </dgm:pt>
  </dgm:ptLst>
  <dgm:cxnLst>
    <dgm:cxn modelId="{CA9F4C6B-0CBF-42CC-986B-794C997E10BD}" srcId="{1116A55F-364C-4427-914E-F59E00ACFD83}" destId="{4BDE79CD-9300-4A49-8510-C79CBD8C7E67}" srcOrd="0" destOrd="0" parTransId="{E95C3960-9A17-42A0-930B-A4B611FEAE61}" sibTransId="{E15EF06F-2C52-4FA1-9173-FEA5A191E2B1}"/>
    <dgm:cxn modelId="{5C25E500-546D-4C6F-A2EF-3BC7E75DACDB}" type="presOf" srcId="{4BDE79CD-9300-4A49-8510-C79CBD8C7E67}" destId="{BB6CB55F-9651-473F-803B-E733D9ACECC3}" srcOrd="0" destOrd="0" presId="urn:microsoft.com/office/officeart/2005/8/layout/cycle8"/>
    <dgm:cxn modelId="{97213C89-C581-42AA-9B77-0441CB622A65}" type="presOf" srcId="{4BDE79CD-9300-4A49-8510-C79CBD8C7E67}" destId="{5200B721-A7CE-44AB-BDBB-91C96583AE8C}" srcOrd="1" destOrd="0" presId="urn:microsoft.com/office/officeart/2005/8/layout/cycle8"/>
    <dgm:cxn modelId="{FACAE153-3F26-46B2-B402-20B18120C576}" type="presOf" srcId="{1116A55F-364C-4427-914E-F59E00ACFD83}" destId="{B60CBDEC-D3B6-43AC-97EE-296C690A290A}" srcOrd="0" destOrd="0" presId="urn:microsoft.com/office/officeart/2005/8/layout/cycle8"/>
    <dgm:cxn modelId="{F6C15721-0687-4E23-B71F-CB0EE8D504D1}" type="presParOf" srcId="{B60CBDEC-D3B6-43AC-97EE-296C690A290A}" destId="{BB6CB55F-9651-473F-803B-E733D9ACECC3}" srcOrd="0" destOrd="0" presId="urn:microsoft.com/office/officeart/2005/8/layout/cycle8"/>
    <dgm:cxn modelId="{089E17E0-63C4-4CFD-9342-10F56F89EECF}" type="presParOf" srcId="{B60CBDEC-D3B6-43AC-97EE-296C690A290A}" destId="{38B94ADA-D351-4D0D-8D9C-15BF4309A3E5}" srcOrd="1" destOrd="0" presId="urn:microsoft.com/office/officeart/2005/8/layout/cycle8"/>
    <dgm:cxn modelId="{05F4A726-D482-41BB-830D-D47AEB2BBA0D}" type="presParOf" srcId="{B60CBDEC-D3B6-43AC-97EE-296C690A290A}" destId="{B863E4E3-EA0A-4AA2-9F9E-119EE2CE32D4}" srcOrd="2" destOrd="0" presId="urn:microsoft.com/office/officeart/2005/8/layout/cycle8"/>
    <dgm:cxn modelId="{7AF346D0-F80B-49D0-86AB-CF091EDD4FAB}" type="presParOf" srcId="{B60CBDEC-D3B6-43AC-97EE-296C690A290A}" destId="{5200B721-A7CE-44AB-BDBB-91C96583AE8C}" srcOrd="3" destOrd="0" presId="urn:microsoft.com/office/officeart/2005/8/layout/cycle8"/>
    <dgm:cxn modelId="{53A341C2-C216-48D1-8B2C-730B397297C9}" type="presParOf" srcId="{B60CBDEC-D3B6-43AC-97EE-296C690A290A}" destId="{B382A92A-2077-4C9A-A5C7-45EF99C8CD16}"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16A55F-364C-4427-914E-F59E00ACFD83}" type="doc">
      <dgm:prSet loTypeId="urn:microsoft.com/office/officeart/2005/8/layout/cycle8" loCatId="cycle" qsTypeId="urn:microsoft.com/office/officeart/2005/8/quickstyle/3d2" qsCatId="3D" csTypeId="urn:microsoft.com/office/officeart/2005/8/colors/colorful1" csCatId="colorful" phldr="1"/>
      <dgm:spPr/>
    </dgm:pt>
    <dgm:pt modelId="{4F4B30EB-C9DF-4CB3-8AE9-B991B38F2AC9}">
      <dgm:prSet phldrT="[Text]"/>
      <dgm:spPr/>
      <dgm:t>
        <a:bodyPr/>
        <a:lstStyle/>
        <a:p>
          <a:r>
            <a:rPr lang="en-US" dirty="0"/>
            <a:t>Light Quantity</a:t>
          </a:r>
        </a:p>
      </dgm:t>
    </dgm:pt>
    <dgm:pt modelId="{F4A7C3C6-F7A4-4FD3-81E6-201E8F3CEA7D}" type="parTrans" cxnId="{9B7D1DBB-9E6D-489E-8DEA-6AC394E19771}">
      <dgm:prSet/>
      <dgm:spPr/>
      <dgm:t>
        <a:bodyPr/>
        <a:lstStyle/>
        <a:p>
          <a:endParaRPr lang="en-US"/>
        </a:p>
      </dgm:t>
    </dgm:pt>
    <dgm:pt modelId="{47237CFB-D4DD-4CE7-A492-0741D0171829}" type="sibTrans" cxnId="{9B7D1DBB-9E6D-489E-8DEA-6AC394E19771}">
      <dgm:prSet/>
      <dgm:spPr/>
      <dgm:t>
        <a:bodyPr/>
        <a:lstStyle/>
        <a:p>
          <a:endParaRPr lang="en-US"/>
        </a:p>
      </dgm:t>
    </dgm:pt>
    <dgm:pt modelId="{C2F4AEAC-5AC9-483E-9A31-EB93F6CB1307}">
      <dgm:prSet phldrT="[Text]"/>
      <dgm:spPr/>
      <dgm:t>
        <a:bodyPr/>
        <a:lstStyle/>
        <a:p>
          <a:pPr algn="ctr"/>
          <a:r>
            <a:rPr lang="en-US" dirty="0"/>
            <a:t>Light Quality</a:t>
          </a:r>
        </a:p>
      </dgm:t>
    </dgm:pt>
    <dgm:pt modelId="{B3A4BDA6-9937-4A91-B45B-384FE9646C0E}" type="parTrans" cxnId="{78BCC968-FFDC-475B-97C4-288E3E3BC768}">
      <dgm:prSet/>
      <dgm:spPr/>
      <dgm:t>
        <a:bodyPr/>
        <a:lstStyle/>
        <a:p>
          <a:endParaRPr lang="en-US"/>
        </a:p>
      </dgm:t>
    </dgm:pt>
    <dgm:pt modelId="{A1D73973-D460-42DA-81BA-A80051E0C6B4}" type="sibTrans" cxnId="{78BCC968-FFDC-475B-97C4-288E3E3BC768}">
      <dgm:prSet/>
      <dgm:spPr/>
      <dgm:t>
        <a:bodyPr/>
        <a:lstStyle/>
        <a:p>
          <a:endParaRPr lang="en-US"/>
        </a:p>
      </dgm:t>
    </dgm:pt>
    <dgm:pt modelId="{F3BB0F44-B98D-48F6-9FDD-9372B86A639A}">
      <dgm:prSet phldrT="[Text]"/>
      <dgm:spPr/>
      <dgm:t>
        <a:bodyPr/>
        <a:lstStyle/>
        <a:p>
          <a:r>
            <a:rPr lang="en-US" dirty="0"/>
            <a:t>Define the Space</a:t>
          </a:r>
        </a:p>
      </dgm:t>
    </dgm:pt>
    <dgm:pt modelId="{FE027CA5-F453-4E69-B087-64A10E6638AC}" type="parTrans" cxnId="{E5864410-46FC-4ACD-9051-F8516858D371}">
      <dgm:prSet/>
      <dgm:spPr/>
      <dgm:t>
        <a:bodyPr/>
        <a:lstStyle/>
        <a:p>
          <a:endParaRPr lang="en-US"/>
        </a:p>
      </dgm:t>
    </dgm:pt>
    <dgm:pt modelId="{5DB0C079-A21E-4B28-A5D2-F60ED2105754}" type="sibTrans" cxnId="{E5864410-46FC-4ACD-9051-F8516858D371}">
      <dgm:prSet/>
      <dgm:spPr/>
      <dgm:t>
        <a:bodyPr/>
        <a:lstStyle/>
        <a:p>
          <a:endParaRPr lang="en-US"/>
        </a:p>
      </dgm:t>
    </dgm:pt>
    <dgm:pt modelId="{4BDE79CD-9300-4A49-8510-C79CBD8C7E67}">
      <dgm:prSet/>
      <dgm:spPr/>
      <dgm:t>
        <a:bodyPr/>
        <a:lstStyle/>
        <a:p>
          <a:r>
            <a:rPr lang="en-US" dirty="0"/>
            <a:t>Lighting Controls</a:t>
          </a:r>
        </a:p>
      </dgm:t>
    </dgm:pt>
    <dgm:pt modelId="{E95C3960-9A17-42A0-930B-A4B611FEAE61}" type="parTrans" cxnId="{CA9F4C6B-0CBF-42CC-986B-794C997E10BD}">
      <dgm:prSet/>
      <dgm:spPr/>
      <dgm:t>
        <a:bodyPr/>
        <a:lstStyle/>
        <a:p>
          <a:endParaRPr lang="en-US"/>
        </a:p>
      </dgm:t>
    </dgm:pt>
    <dgm:pt modelId="{E15EF06F-2C52-4FA1-9173-FEA5A191E2B1}" type="sibTrans" cxnId="{CA9F4C6B-0CBF-42CC-986B-794C997E10BD}">
      <dgm:prSet/>
      <dgm:spPr/>
      <dgm:t>
        <a:bodyPr/>
        <a:lstStyle/>
        <a:p>
          <a:endParaRPr lang="en-US"/>
        </a:p>
      </dgm:t>
    </dgm:pt>
    <dgm:pt modelId="{B60CBDEC-D3B6-43AC-97EE-296C690A290A}" type="pres">
      <dgm:prSet presAssocID="{1116A55F-364C-4427-914E-F59E00ACFD83}" presName="compositeShape" presStyleCnt="0">
        <dgm:presLayoutVars>
          <dgm:chMax val="7"/>
          <dgm:dir/>
          <dgm:resizeHandles val="exact"/>
        </dgm:presLayoutVars>
      </dgm:prSet>
      <dgm:spPr/>
    </dgm:pt>
    <dgm:pt modelId="{BB6CB55F-9651-473F-803B-E733D9ACECC3}" type="pres">
      <dgm:prSet presAssocID="{1116A55F-364C-4427-914E-F59E00ACFD83}" presName="wedge1" presStyleLbl="node1" presStyleIdx="0" presStyleCnt="4"/>
      <dgm:spPr/>
      <dgm:t>
        <a:bodyPr/>
        <a:lstStyle/>
        <a:p>
          <a:endParaRPr lang="en-US"/>
        </a:p>
      </dgm:t>
    </dgm:pt>
    <dgm:pt modelId="{38B94ADA-D351-4D0D-8D9C-15BF4309A3E5}" type="pres">
      <dgm:prSet presAssocID="{1116A55F-364C-4427-914E-F59E00ACFD83}" presName="dummy1a" presStyleCnt="0"/>
      <dgm:spPr/>
    </dgm:pt>
    <dgm:pt modelId="{B863E4E3-EA0A-4AA2-9F9E-119EE2CE32D4}" type="pres">
      <dgm:prSet presAssocID="{1116A55F-364C-4427-914E-F59E00ACFD83}" presName="dummy1b" presStyleCnt="0"/>
      <dgm:spPr/>
    </dgm:pt>
    <dgm:pt modelId="{5200B721-A7CE-44AB-BDBB-91C96583AE8C}" type="pres">
      <dgm:prSet presAssocID="{1116A55F-364C-4427-914E-F59E00ACFD83}" presName="wedge1Tx" presStyleLbl="node1" presStyleIdx="0" presStyleCnt="4">
        <dgm:presLayoutVars>
          <dgm:chMax val="0"/>
          <dgm:chPref val="0"/>
          <dgm:bulletEnabled val="1"/>
        </dgm:presLayoutVars>
      </dgm:prSet>
      <dgm:spPr/>
      <dgm:t>
        <a:bodyPr/>
        <a:lstStyle/>
        <a:p>
          <a:endParaRPr lang="en-US"/>
        </a:p>
      </dgm:t>
    </dgm:pt>
    <dgm:pt modelId="{868B2664-B59F-4737-956E-385C0D9D3325}" type="pres">
      <dgm:prSet presAssocID="{1116A55F-364C-4427-914E-F59E00ACFD83}" presName="wedge2" presStyleLbl="node1" presStyleIdx="1" presStyleCnt="4"/>
      <dgm:spPr/>
      <dgm:t>
        <a:bodyPr/>
        <a:lstStyle/>
        <a:p>
          <a:endParaRPr lang="en-US"/>
        </a:p>
      </dgm:t>
    </dgm:pt>
    <dgm:pt modelId="{7B71A365-C98B-42D4-90C9-82536FB86F0B}" type="pres">
      <dgm:prSet presAssocID="{1116A55F-364C-4427-914E-F59E00ACFD83}" presName="dummy2a" presStyleCnt="0"/>
      <dgm:spPr/>
    </dgm:pt>
    <dgm:pt modelId="{AC7D5DDA-0F69-44B6-9331-39CE542F2239}" type="pres">
      <dgm:prSet presAssocID="{1116A55F-364C-4427-914E-F59E00ACFD83}" presName="dummy2b" presStyleCnt="0"/>
      <dgm:spPr/>
    </dgm:pt>
    <dgm:pt modelId="{52AC7D60-2EA4-44B3-AF72-A09511526808}" type="pres">
      <dgm:prSet presAssocID="{1116A55F-364C-4427-914E-F59E00ACFD83}" presName="wedge2Tx" presStyleLbl="node1" presStyleIdx="1" presStyleCnt="4">
        <dgm:presLayoutVars>
          <dgm:chMax val="0"/>
          <dgm:chPref val="0"/>
          <dgm:bulletEnabled val="1"/>
        </dgm:presLayoutVars>
      </dgm:prSet>
      <dgm:spPr/>
      <dgm:t>
        <a:bodyPr/>
        <a:lstStyle/>
        <a:p>
          <a:endParaRPr lang="en-US"/>
        </a:p>
      </dgm:t>
    </dgm:pt>
    <dgm:pt modelId="{69FA0473-E296-4BC7-A926-A0DBC7313AA0}" type="pres">
      <dgm:prSet presAssocID="{1116A55F-364C-4427-914E-F59E00ACFD83}" presName="wedge3" presStyleLbl="node1" presStyleIdx="2" presStyleCnt="4"/>
      <dgm:spPr/>
      <dgm:t>
        <a:bodyPr/>
        <a:lstStyle/>
        <a:p>
          <a:endParaRPr lang="en-US"/>
        </a:p>
      </dgm:t>
    </dgm:pt>
    <dgm:pt modelId="{2BEA271D-661F-476B-8BC5-1861FB49001D}" type="pres">
      <dgm:prSet presAssocID="{1116A55F-364C-4427-914E-F59E00ACFD83}" presName="dummy3a" presStyleCnt="0"/>
      <dgm:spPr/>
    </dgm:pt>
    <dgm:pt modelId="{5F1251D1-757C-4B9B-9FE5-BE49B65D0327}" type="pres">
      <dgm:prSet presAssocID="{1116A55F-364C-4427-914E-F59E00ACFD83}" presName="dummy3b" presStyleCnt="0"/>
      <dgm:spPr/>
    </dgm:pt>
    <dgm:pt modelId="{21FD205F-4C0B-4B04-A976-5A126EF60A7B}" type="pres">
      <dgm:prSet presAssocID="{1116A55F-364C-4427-914E-F59E00ACFD83}" presName="wedge3Tx" presStyleLbl="node1" presStyleIdx="2" presStyleCnt="4">
        <dgm:presLayoutVars>
          <dgm:chMax val="0"/>
          <dgm:chPref val="0"/>
          <dgm:bulletEnabled val="1"/>
        </dgm:presLayoutVars>
      </dgm:prSet>
      <dgm:spPr/>
      <dgm:t>
        <a:bodyPr/>
        <a:lstStyle/>
        <a:p>
          <a:endParaRPr lang="en-US"/>
        </a:p>
      </dgm:t>
    </dgm:pt>
    <dgm:pt modelId="{D8565C93-3714-4801-A248-4389C1DD8CF9}" type="pres">
      <dgm:prSet presAssocID="{1116A55F-364C-4427-914E-F59E00ACFD83}" presName="wedge4" presStyleLbl="node1" presStyleIdx="3" presStyleCnt="4"/>
      <dgm:spPr/>
      <dgm:t>
        <a:bodyPr/>
        <a:lstStyle/>
        <a:p>
          <a:endParaRPr lang="en-US"/>
        </a:p>
      </dgm:t>
    </dgm:pt>
    <dgm:pt modelId="{99028E1E-542E-417E-8052-7EDCDA8C2527}" type="pres">
      <dgm:prSet presAssocID="{1116A55F-364C-4427-914E-F59E00ACFD83}" presName="dummy4a" presStyleCnt="0"/>
      <dgm:spPr/>
    </dgm:pt>
    <dgm:pt modelId="{6A4AAE72-FDD3-4FBE-828E-F59AF064209D}" type="pres">
      <dgm:prSet presAssocID="{1116A55F-364C-4427-914E-F59E00ACFD83}" presName="dummy4b" presStyleCnt="0"/>
      <dgm:spPr/>
    </dgm:pt>
    <dgm:pt modelId="{BEC02E5F-2CCC-4EAA-B676-26253863B05F}" type="pres">
      <dgm:prSet presAssocID="{1116A55F-364C-4427-914E-F59E00ACFD83}" presName="wedge4Tx" presStyleLbl="node1" presStyleIdx="3" presStyleCnt="4">
        <dgm:presLayoutVars>
          <dgm:chMax val="0"/>
          <dgm:chPref val="0"/>
          <dgm:bulletEnabled val="1"/>
        </dgm:presLayoutVars>
      </dgm:prSet>
      <dgm:spPr/>
      <dgm:t>
        <a:bodyPr/>
        <a:lstStyle/>
        <a:p>
          <a:endParaRPr lang="en-US"/>
        </a:p>
      </dgm:t>
    </dgm:pt>
    <dgm:pt modelId="{32B8656B-347C-4E2C-80C1-B21EFB9FDA6C}" type="pres">
      <dgm:prSet presAssocID="{47237CFB-D4DD-4CE7-A492-0741D0171829}" presName="arrowWedge1" presStyleLbl="fgSibTrans2D1" presStyleIdx="0" presStyleCnt="4"/>
      <dgm:spPr/>
    </dgm:pt>
    <dgm:pt modelId="{92CB71D3-577A-4244-A995-561DE864A4F1}" type="pres">
      <dgm:prSet presAssocID="{A1D73973-D460-42DA-81BA-A80051E0C6B4}" presName="arrowWedge2" presStyleLbl="fgSibTrans2D1" presStyleIdx="1" presStyleCnt="4"/>
      <dgm:spPr/>
    </dgm:pt>
    <dgm:pt modelId="{2FC216F5-64D4-4A92-A48B-3B63A11BB4D4}" type="pres">
      <dgm:prSet presAssocID="{E15EF06F-2C52-4FA1-9173-FEA5A191E2B1}" presName="arrowWedge3" presStyleLbl="fgSibTrans2D1" presStyleIdx="2" presStyleCnt="4"/>
      <dgm:spPr/>
    </dgm:pt>
    <dgm:pt modelId="{06561C90-C080-496A-9F3D-CE426CE564DB}" type="pres">
      <dgm:prSet presAssocID="{5DB0C079-A21E-4B28-A5D2-F60ED2105754}" presName="arrowWedge4" presStyleLbl="fgSibTrans2D1" presStyleIdx="3" presStyleCnt="4"/>
      <dgm:spPr/>
    </dgm:pt>
  </dgm:ptLst>
  <dgm:cxnLst>
    <dgm:cxn modelId="{C0732578-888F-4A3E-A8AE-8D93901B751B}" type="presOf" srcId="{4F4B30EB-C9DF-4CB3-8AE9-B991B38F2AC9}" destId="{BB6CB55F-9651-473F-803B-E733D9ACECC3}" srcOrd="0" destOrd="0" presId="urn:microsoft.com/office/officeart/2005/8/layout/cycle8"/>
    <dgm:cxn modelId="{28F20AC0-502F-4A66-8359-171C51C97116}" type="presOf" srcId="{4BDE79CD-9300-4A49-8510-C79CBD8C7E67}" destId="{21FD205F-4C0B-4B04-A976-5A126EF60A7B}" srcOrd="1" destOrd="0" presId="urn:microsoft.com/office/officeart/2005/8/layout/cycle8"/>
    <dgm:cxn modelId="{E5864410-46FC-4ACD-9051-F8516858D371}" srcId="{1116A55F-364C-4427-914E-F59E00ACFD83}" destId="{F3BB0F44-B98D-48F6-9FDD-9372B86A639A}" srcOrd="3" destOrd="0" parTransId="{FE027CA5-F453-4E69-B087-64A10E6638AC}" sibTransId="{5DB0C079-A21E-4B28-A5D2-F60ED2105754}"/>
    <dgm:cxn modelId="{CA9F4C6B-0CBF-42CC-986B-794C997E10BD}" srcId="{1116A55F-364C-4427-914E-F59E00ACFD83}" destId="{4BDE79CD-9300-4A49-8510-C79CBD8C7E67}" srcOrd="2" destOrd="0" parTransId="{E95C3960-9A17-42A0-930B-A4B611FEAE61}" sibTransId="{E15EF06F-2C52-4FA1-9173-FEA5A191E2B1}"/>
    <dgm:cxn modelId="{78BCC968-FFDC-475B-97C4-288E3E3BC768}" srcId="{1116A55F-364C-4427-914E-F59E00ACFD83}" destId="{C2F4AEAC-5AC9-483E-9A31-EB93F6CB1307}" srcOrd="1" destOrd="0" parTransId="{B3A4BDA6-9937-4A91-B45B-384FE9646C0E}" sibTransId="{A1D73973-D460-42DA-81BA-A80051E0C6B4}"/>
    <dgm:cxn modelId="{A9ED7936-6DE6-4E8F-96E3-022033FAA5A1}" type="presOf" srcId="{C2F4AEAC-5AC9-483E-9A31-EB93F6CB1307}" destId="{868B2664-B59F-4737-956E-385C0D9D3325}" srcOrd="0" destOrd="0" presId="urn:microsoft.com/office/officeart/2005/8/layout/cycle8"/>
    <dgm:cxn modelId="{B5334FD3-68EB-4356-9F63-8BC65F107D5E}" type="presOf" srcId="{F3BB0F44-B98D-48F6-9FDD-9372B86A639A}" destId="{D8565C93-3714-4801-A248-4389C1DD8CF9}" srcOrd="0" destOrd="0" presId="urn:microsoft.com/office/officeart/2005/8/layout/cycle8"/>
    <dgm:cxn modelId="{B4196FCC-DDE8-4702-B892-CC050911D827}" type="presOf" srcId="{4F4B30EB-C9DF-4CB3-8AE9-B991B38F2AC9}" destId="{5200B721-A7CE-44AB-BDBB-91C96583AE8C}" srcOrd="1" destOrd="0" presId="urn:microsoft.com/office/officeart/2005/8/layout/cycle8"/>
    <dgm:cxn modelId="{B225357C-24F1-4872-BA34-194CB8C116BD}" type="presOf" srcId="{4BDE79CD-9300-4A49-8510-C79CBD8C7E67}" destId="{69FA0473-E296-4BC7-A926-A0DBC7313AA0}" srcOrd="0" destOrd="0" presId="urn:microsoft.com/office/officeart/2005/8/layout/cycle8"/>
    <dgm:cxn modelId="{AB1C00D6-170C-4A08-9FBC-42D4E4300AE1}" type="presOf" srcId="{C2F4AEAC-5AC9-483E-9A31-EB93F6CB1307}" destId="{52AC7D60-2EA4-44B3-AF72-A09511526808}" srcOrd="1" destOrd="0" presId="urn:microsoft.com/office/officeart/2005/8/layout/cycle8"/>
    <dgm:cxn modelId="{9B7D1DBB-9E6D-489E-8DEA-6AC394E19771}" srcId="{1116A55F-364C-4427-914E-F59E00ACFD83}" destId="{4F4B30EB-C9DF-4CB3-8AE9-B991B38F2AC9}" srcOrd="0" destOrd="0" parTransId="{F4A7C3C6-F7A4-4FD3-81E6-201E8F3CEA7D}" sibTransId="{47237CFB-D4DD-4CE7-A492-0741D0171829}"/>
    <dgm:cxn modelId="{C429087D-9718-4294-91A5-8DD0EBA4EF74}" type="presOf" srcId="{F3BB0F44-B98D-48F6-9FDD-9372B86A639A}" destId="{BEC02E5F-2CCC-4EAA-B676-26253863B05F}" srcOrd="1" destOrd="0" presId="urn:microsoft.com/office/officeart/2005/8/layout/cycle8"/>
    <dgm:cxn modelId="{38EEE322-DE99-451A-B014-91F9F94C0B43}" type="presOf" srcId="{1116A55F-364C-4427-914E-F59E00ACFD83}" destId="{B60CBDEC-D3B6-43AC-97EE-296C690A290A}" srcOrd="0" destOrd="0" presId="urn:microsoft.com/office/officeart/2005/8/layout/cycle8"/>
    <dgm:cxn modelId="{367D8E5C-5350-408A-B774-99A41DCD015E}" type="presParOf" srcId="{B60CBDEC-D3B6-43AC-97EE-296C690A290A}" destId="{BB6CB55F-9651-473F-803B-E733D9ACECC3}" srcOrd="0" destOrd="0" presId="urn:microsoft.com/office/officeart/2005/8/layout/cycle8"/>
    <dgm:cxn modelId="{CEEC1365-16F3-4D82-B897-3C3FFDF9B5BE}" type="presParOf" srcId="{B60CBDEC-D3B6-43AC-97EE-296C690A290A}" destId="{38B94ADA-D351-4D0D-8D9C-15BF4309A3E5}" srcOrd="1" destOrd="0" presId="urn:microsoft.com/office/officeart/2005/8/layout/cycle8"/>
    <dgm:cxn modelId="{007825EE-5EAA-41F4-9BAA-C38968FDC615}" type="presParOf" srcId="{B60CBDEC-D3B6-43AC-97EE-296C690A290A}" destId="{B863E4E3-EA0A-4AA2-9F9E-119EE2CE32D4}" srcOrd="2" destOrd="0" presId="urn:microsoft.com/office/officeart/2005/8/layout/cycle8"/>
    <dgm:cxn modelId="{997643F7-A3C4-4E85-8910-856FD7386CC9}" type="presParOf" srcId="{B60CBDEC-D3B6-43AC-97EE-296C690A290A}" destId="{5200B721-A7CE-44AB-BDBB-91C96583AE8C}" srcOrd="3" destOrd="0" presId="urn:microsoft.com/office/officeart/2005/8/layout/cycle8"/>
    <dgm:cxn modelId="{B571AF48-6D36-42F6-8796-B556D4DD6431}" type="presParOf" srcId="{B60CBDEC-D3B6-43AC-97EE-296C690A290A}" destId="{868B2664-B59F-4737-956E-385C0D9D3325}" srcOrd="4" destOrd="0" presId="urn:microsoft.com/office/officeart/2005/8/layout/cycle8"/>
    <dgm:cxn modelId="{7D846826-1E64-4A29-9783-5B87145DACDF}" type="presParOf" srcId="{B60CBDEC-D3B6-43AC-97EE-296C690A290A}" destId="{7B71A365-C98B-42D4-90C9-82536FB86F0B}" srcOrd="5" destOrd="0" presId="urn:microsoft.com/office/officeart/2005/8/layout/cycle8"/>
    <dgm:cxn modelId="{5E116EBE-50FA-43AD-97AB-7F3A6DCFA655}" type="presParOf" srcId="{B60CBDEC-D3B6-43AC-97EE-296C690A290A}" destId="{AC7D5DDA-0F69-44B6-9331-39CE542F2239}" srcOrd="6" destOrd="0" presId="urn:microsoft.com/office/officeart/2005/8/layout/cycle8"/>
    <dgm:cxn modelId="{04C174DA-0E2F-4009-BBA7-847A158DC368}" type="presParOf" srcId="{B60CBDEC-D3B6-43AC-97EE-296C690A290A}" destId="{52AC7D60-2EA4-44B3-AF72-A09511526808}" srcOrd="7" destOrd="0" presId="urn:microsoft.com/office/officeart/2005/8/layout/cycle8"/>
    <dgm:cxn modelId="{66DCB6A6-7097-4ABB-AB7B-6452F2A3C4E8}" type="presParOf" srcId="{B60CBDEC-D3B6-43AC-97EE-296C690A290A}" destId="{69FA0473-E296-4BC7-A926-A0DBC7313AA0}" srcOrd="8" destOrd="0" presId="urn:microsoft.com/office/officeart/2005/8/layout/cycle8"/>
    <dgm:cxn modelId="{81152786-CA7F-4219-9680-BF582512B804}" type="presParOf" srcId="{B60CBDEC-D3B6-43AC-97EE-296C690A290A}" destId="{2BEA271D-661F-476B-8BC5-1861FB49001D}" srcOrd="9" destOrd="0" presId="urn:microsoft.com/office/officeart/2005/8/layout/cycle8"/>
    <dgm:cxn modelId="{FF4762CF-0C92-4BE6-B2C8-F8BCAED3BB41}" type="presParOf" srcId="{B60CBDEC-D3B6-43AC-97EE-296C690A290A}" destId="{5F1251D1-757C-4B9B-9FE5-BE49B65D0327}" srcOrd="10" destOrd="0" presId="urn:microsoft.com/office/officeart/2005/8/layout/cycle8"/>
    <dgm:cxn modelId="{72139BCA-586E-4BBC-9A58-62B472EBBBC0}" type="presParOf" srcId="{B60CBDEC-D3B6-43AC-97EE-296C690A290A}" destId="{21FD205F-4C0B-4B04-A976-5A126EF60A7B}" srcOrd="11" destOrd="0" presId="urn:microsoft.com/office/officeart/2005/8/layout/cycle8"/>
    <dgm:cxn modelId="{E5BAA623-8731-4A80-B74B-C19E5FFEFE6D}" type="presParOf" srcId="{B60CBDEC-D3B6-43AC-97EE-296C690A290A}" destId="{D8565C93-3714-4801-A248-4389C1DD8CF9}" srcOrd="12" destOrd="0" presId="urn:microsoft.com/office/officeart/2005/8/layout/cycle8"/>
    <dgm:cxn modelId="{B2216EEA-0088-491B-A848-26C094076CF7}" type="presParOf" srcId="{B60CBDEC-D3B6-43AC-97EE-296C690A290A}" destId="{99028E1E-542E-417E-8052-7EDCDA8C2527}" srcOrd="13" destOrd="0" presId="urn:microsoft.com/office/officeart/2005/8/layout/cycle8"/>
    <dgm:cxn modelId="{CC8BF160-509E-44A4-AB86-33E358FE5E6B}" type="presParOf" srcId="{B60CBDEC-D3B6-43AC-97EE-296C690A290A}" destId="{6A4AAE72-FDD3-4FBE-828E-F59AF064209D}" srcOrd="14" destOrd="0" presId="urn:microsoft.com/office/officeart/2005/8/layout/cycle8"/>
    <dgm:cxn modelId="{67711E8E-C141-4A15-A5DA-5D3B32DDA689}" type="presParOf" srcId="{B60CBDEC-D3B6-43AC-97EE-296C690A290A}" destId="{BEC02E5F-2CCC-4EAA-B676-26253863B05F}" srcOrd="15" destOrd="0" presId="urn:microsoft.com/office/officeart/2005/8/layout/cycle8"/>
    <dgm:cxn modelId="{3F31BC6A-0B7A-4E5E-9B16-6C957B6A96FC}" type="presParOf" srcId="{B60CBDEC-D3B6-43AC-97EE-296C690A290A}" destId="{32B8656B-347C-4E2C-80C1-B21EFB9FDA6C}" srcOrd="16" destOrd="0" presId="urn:microsoft.com/office/officeart/2005/8/layout/cycle8"/>
    <dgm:cxn modelId="{F7CFCB7D-1598-486D-92FD-4C3456C54F0B}" type="presParOf" srcId="{B60CBDEC-D3B6-43AC-97EE-296C690A290A}" destId="{92CB71D3-577A-4244-A995-561DE864A4F1}" srcOrd="17" destOrd="0" presId="urn:microsoft.com/office/officeart/2005/8/layout/cycle8"/>
    <dgm:cxn modelId="{93B95CD0-71E6-4D7E-BDA5-BD7E45D6F23D}" type="presParOf" srcId="{B60CBDEC-D3B6-43AC-97EE-296C690A290A}" destId="{2FC216F5-64D4-4A92-A48B-3B63A11BB4D4}" srcOrd="18" destOrd="0" presId="urn:microsoft.com/office/officeart/2005/8/layout/cycle8"/>
    <dgm:cxn modelId="{79B40A91-DE4D-48FE-A14B-6E8D84995533}" type="presParOf" srcId="{B60CBDEC-D3B6-43AC-97EE-296C690A290A}" destId="{06561C90-C080-496A-9F3D-CE426CE564DB}"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16A55F-364C-4427-914E-F59E00ACFD83}" type="doc">
      <dgm:prSet loTypeId="urn:microsoft.com/office/officeart/2005/8/layout/cycle8" loCatId="cycle" qsTypeId="urn:microsoft.com/office/officeart/2005/8/quickstyle/3d7" qsCatId="3D" csTypeId="urn:microsoft.com/office/officeart/2005/8/colors/colorful1" csCatId="colorful" phldr="1"/>
      <dgm:spPr/>
    </dgm:pt>
    <dgm:pt modelId="{F3BB0F44-B98D-48F6-9FDD-9372B86A639A}">
      <dgm:prSet phldrT="[Text]"/>
      <dgm:spPr/>
      <dgm:t>
        <a:bodyPr/>
        <a:lstStyle/>
        <a:p>
          <a:r>
            <a:rPr lang="en-US" dirty="0"/>
            <a:t>Define the Space</a:t>
          </a:r>
        </a:p>
      </dgm:t>
    </dgm:pt>
    <dgm:pt modelId="{5DB0C079-A21E-4B28-A5D2-F60ED2105754}" type="sibTrans" cxnId="{E5864410-46FC-4ACD-9051-F8516858D371}">
      <dgm:prSet/>
      <dgm:spPr/>
      <dgm:t>
        <a:bodyPr/>
        <a:lstStyle/>
        <a:p>
          <a:endParaRPr lang="en-US"/>
        </a:p>
      </dgm:t>
    </dgm:pt>
    <dgm:pt modelId="{FE027CA5-F453-4E69-B087-64A10E6638AC}" type="parTrans" cxnId="{E5864410-46FC-4ACD-9051-F8516858D371}">
      <dgm:prSet/>
      <dgm:spPr/>
      <dgm:t>
        <a:bodyPr/>
        <a:lstStyle/>
        <a:p>
          <a:endParaRPr lang="en-US"/>
        </a:p>
      </dgm:t>
    </dgm:pt>
    <dgm:pt modelId="{B60CBDEC-D3B6-43AC-97EE-296C690A290A}" type="pres">
      <dgm:prSet presAssocID="{1116A55F-364C-4427-914E-F59E00ACFD83}" presName="compositeShape" presStyleCnt="0">
        <dgm:presLayoutVars>
          <dgm:chMax val="7"/>
          <dgm:dir/>
          <dgm:resizeHandles val="exact"/>
        </dgm:presLayoutVars>
      </dgm:prSet>
      <dgm:spPr/>
    </dgm:pt>
    <dgm:pt modelId="{BB6CB55F-9651-473F-803B-E733D9ACECC3}" type="pres">
      <dgm:prSet presAssocID="{1116A55F-364C-4427-914E-F59E00ACFD83}" presName="wedge1" presStyleLbl="node1" presStyleIdx="0" presStyleCnt="1" custLinFactNeighborX="893" custLinFactNeighborY="-595"/>
      <dgm:spPr/>
      <dgm:t>
        <a:bodyPr/>
        <a:lstStyle/>
        <a:p>
          <a:endParaRPr lang="en-US"/>
        </a:p>
      </dgm:t>
    </dgm:pt>
    <dgm:pt modelId="{38B94ADA-D351-4D0D-8D9C-15BF4309A3E5}" type="pres">
      <dgm:prSet presAssocID="{1116A55F-364C-4427-914E-F59E00ACFD83}" presName="dummy1a" presStyleCnt="0"/>
      <dgm:spPr/>
    </dgm:pt>
    <dgm:pt modelId="{B863E4E3-EA0A-4AA2-9F9E-119EE2CE32D4}" type="pres">
      <dgm:prSet presAssocID="{1116A55F-364C-4427-914E-F59E00ACFD83}" presName="dummy1b" presStyleCnt="0"/>
      <dgm:spPr/>
    </dgm:pt>
    <dgm:pt modelId="{5200B721-A7CE-44AB-BDBB-91C96583AE8C}" type="pres">
      <dgm:prSet presAssocID="{1116A55F-364C-4427-914E-F59E00ACFD83}" presName="wedge1Tx" presStyleLbl="node1" presStyleIdx="0" presStyleCnt="1">
        <dgm:presLayoutVars>
          <dgm:chMax val="0"/>
          <dgm:chPref val="0"/>
          <dgm:bulletEnabled val="1"/>
        </dgm:presLayoutVars>
      </dgm:prSet>
      <dgm:spPr/>
      <dgm:t>
        <a:bodyPr/>
        <a:lstStyle/>
        <a:p>
          <a:endParaRPr lang="en-US"/>
        </a:p>
      </dgm:t>
    </dgm:pt>
    <dgm:pt modelId="{E4E6A609-2DC2-4EF5-B889-FD6AE5BB5328}" type="pres">
      <dgm:prSet presAssocID="{5DB0C079-A21E-4B28-A5D2-F60ED2105754}" presName="arrowWedge1single" presStyleLbl="fgSibTrans2D1" presStyleIdx="0" presStyleCnt="1"/>
      <dgm:spPr/>
    </dgm:pt>
  </dgm:ptLst>
  <dgm:cxnLst>
    <dgm:cxn modelId="{E5864410-46FC-4ACD-9051-F8516858D371}" srcId="{1116A55F-364C-4427-914E-F59E00ACFD83}" destId="{F3BB0F44-B98D-48F6-9FDD-9372B86A639A}" srcOrd="0" destOrd="0" parTransId="{FE027CA5-F453-4E69-B087-64A10E6638AC}" sibTransId="{5DB0C079-A21E-4B28-A5D2-F60ED2105754}"/>
    <dgm:cxn modelId="{3ABAC76A-6B64-4DF3-926F-C57EF5565B9C}" type="presOf" srcId="{F3BB0F44-B98D-48F6-9FDD-9372B86A639A}" destId="{BB6CB55F-9651-473F-803B-E733D9ACECC3}" srcOrd="0" destOrd="0" presId="urn:microsoft.com/office/officeart/2005/8/layout/cycle8"/>
    <dgm:cxn modelId="{18ABE020-A067-456E-BE71-C88E28CBC245}" type="presOf" srcId="{F3BB0F44-B98D-48F6-9FDD-9372B86A639A}" destId="{5200B721-A7CE-44AB-BDBB-91C96583AE8C}" srcOrd="1" destOrd="0" presId="urn:microsoft.com/office/officeart/2005/8/layout/cycle8"/>
    <dgm:cxn modelId="{EFD9A34A-20B0-44B9-9470-3EF0BE5D73EC}" type="presOf" srcId="{1116A55F-364C-4427-914E-F59E00ACFD83}" destId="{B60CBDEC-D3B6-43AC-97EE-296C690A290A}" srcOrd="0" destOrd="0" presId="urn:microsoft.com/office/officeart/2005/8/layout/cycle8"/>
    <dgm:cxn modelId="{B772E16A-EDA4-4087-87C4-1059D76EE7F2}" type="presParOf" srcId="{B60CBDEC-D3B6-43AC-97EE-296C690A290A}" destId="{BB6CB55F-9651-473F-803B-E733D9ACECC3}" srcOrd="0" destOrd="0" presId="urn:microsoft.com/office/officeart/2005/8/layout/cycle8"/>
    <dgm:cxn modelId="{AA4B8957-AE35-450A-B1D5-A41145C19C7C}" type="presParOf" srcId="{B60CBDEC-D3B6-43AC-97EE-296C690A290A}" destId="{38B94ADA-D351-4D0D-8D9C-15BF4309A3E5}" srcOrd="1" destOrd="0" presId="urn:microsoft.com/office/officeart/2005/8/layout/cycle8"/>
    <dgm:cxn modelId="{A381666D-3DD5-4594-8450-5B21FAF6B59B}" type="presParOf" srcId="{B60CBDEC-D3B6-43AC-97EE-296C690A290A}" destId="{B863E4E3-EA0A-4AA2-9F9E-119EE2CE32D4}" srcOrd="2" destOrd="0" presId="urn:microsoft.com/office/officeart/2005/8/layout/cycle8"/>
    <dgm:cxn modelId="{5044D0D6-1A7D-4696-8D16-5C865F99FFA9}" type="presParOf" srcId="{B60CBDEC-D3B6-43AC-97EE-296C690A290A}" destId="{5200B721-A7CE-44AB-BDBB-91C96583AE8C}" srcOrd="3" destOrd="0" presId="urn:microsoft.com/office/officeart/2005/8/layout/cycle8"/>
    <dgm:cxn modelId="{E34FB0FE-2DDA-466D-B89C-758F254EF30B}" type="presParOf" srcId="{B60CBDEC-D3B6-43AC-97EE-296C690A290A}" destId="{E4E6A609-2DC2-4EF5-B889-FD6AE5BB5328}"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16A55F-364C-4427-914E-F59E00ACFD83}" type="doc">
      <dgm:prSet loTypeId="urn:microsoft.com/office/officeart/2005/8/layout/cycle8" loCatId="cycle" qsTypeId="urn:microsoft.com/office/officeart/2005/8/quickstyle/3d7" qsCatId="3D" csTypeId="urn:microsoft.com/office/officeart/2005/8/colors/colorful1" csCatId="colorful" phldr="1"/>
      <dgm:spPr/>
    </dgm:pt>
    <dgm:pt modelId="{4F4B30EB-C9DF-4CB3-8AE9-B991B38F2AC9}">
      <dgm:prSet phldrT="[Text]"/>
      <dgm:spPr/>
      <dgm:t>
        <a:bodyPr/>
        <a:lstStyle/>
        <a:p>
          <a:r>
            <a:rPr lang="en-US" dirty="0"/>
            <a:t>Light Quantity</a:t>
          </a:r>
        </a:p>
      </dgm:t>
    </dgm:pt>
    <dgm:pt modelId="{F4A7C3C6-F7A4-4FD3-81E6-201E8F3CEA7D}" type="parTrans" cxnId="{9B7D1DBB-9E6D-489E-8DEA-6AC394E19771}">
      <dgm:prSet/>
      <dgm:spPr/>
      <dgm:t>
        <a:bodyPr/>
        <a:lstStyle/>
        <a:p>
          <a:endParaRPr lang="en-US"/>
        </a:p>
      </dgm:t>
    </dgm:pt>
    <dgm:pt modelId="{47237CFB-D4DD-4CE7-A492-0741D0171829}" type="sibTrans" cxnId="{9B7D1DBB-9E6D-489E-8DEA-6AC394E19771}">
      <dgm:prSet/>
      <dgm:spPr/>
      <dgm:t>
        <a:bodyPr/>
        <a:lstStyle/>
        <a:p>
          <a:endParaRPr lang="en-US"/>
        </a:p>
      </dgm:t>
    </dgm:pt>
    <dgm:pt modelId="{B60CBDEC-D3B6-43AC-97EE-296C690A290A}" type="pres">
      <dgm:prSet presAssocID="{1116A55F-364C-4427-914E-F59E00ACFD83}" presName="compositeShape" presStyleCnt="0">
        <dgm:presLayoutVars>
          <dgm:chMax val="7"/>
          <dgm:dir/>
          <dgm:resizeHandles val="exact"/>
        </dgm:presLayoutVars>
      </dgm:prSet>
      <dgm:spPr/>
    </dgm:pt>
    <dgm:pt modelId="{BB6CB55F-9651-473F-803B-E733D9ACECC3}" type="pres">
      <dgm:prSet presAssocID="{1116A55F-364C-4427-914E-F59E00ACFD83}" presName="wedge1" presStyleLbl="node1" presStyleIdx="0" presStyleCnt="1"/>
      <dgm:spPr/>
      <dgm:t>
        <a:bodyPr/>
        <a:lstStyle/>
        <a:p>
          <a:endParaRPr lang="en-US"/>
        </a:p>
      </dgm:t>
    </dgm:pt>
    <dgm:pt modelId="{38B94ADA-D351-4D0D-8D9C-15BF4309A3E5}" type="pres">
      <dgm:prSet presAssocID="{1116A55F-364C-4427-914E-F59E00ACFD83}" presName="dummy1a" presStyleCnt="0"/>
      <dgm:spPr/>
    </dgm:pt>
    <dgm:pt modelId="{B863E4E3-EA0A-4AA2-9F9E-119EE2CE32D4}" type="pres">
      <dgm:prSet presAssocID="{1116A55F-364C-4427-914E-F59E00ACFD83}" presName="dummy1b" presStyleCnt="0"/>
      <dgm:spPr/>
    </dgm:pt>
    <dgm:pt modelId="{5200B721-A7CE-44AB-BDBB-91C96583AE8C}" type="pres">
      <dgm:prSet presAssocID="{1116A55F-364C-4427-914E-F59E00ACFD83}" presName="wedge1Tx" presStyleLbl="node1" presStyleIdx="0" presStyleCnt="1">
        <dgm:presLayoutVars>
          <dgm:chMax val="0"/>
          <dgm:chPref val="0"/>
          <dgm:bulletEnabled val="1"/>
        </dgm:presLayoutVars>
      </dgm:prSet>
      <dgm:spPr/>
      <dgm:t>
        <a:bodyPr/>
        <a:lstStyle/>
        <a:p>
          <a:endParaRPr lang="en-US"/>
        </a:p>
      </dgm:t>
    </dgm:pt>
    <dgm:pt modelId="{CED08BC9-F873-4F95-BA5C-40573750D367}" type="pres">
      <dgm:prSet presAssocID="{47237CFB-D4DD-4CE7-A492-0741D0171829}" presName="arrowWedge1single" presStyleLbl="fgSibTrans2D1" presStyleIdx="0" presStyleCnt="1"/>
      <dgm:spPr/>
    </dgm:pt>
  </dgm:ptLst>
  <dgm:cxnLst>
    <dgm:cxn modelId="{9B7D1DBB-9E6D-489E-8DEA-6AC394E19771}" srcId="{1116A55F-364C-4427-914E-F59E00ACFD83}" destId="{4F4B30EB-C9DF-4CB3-8AE9-B991B38F2AC9}" srcOrd="0" destOrd="0" parTransId="{F4A7C3C6-F7A4-4FD3-81E6-201E8F3CEA7D}" sibTransId="{47237CFB-D4DD-4CE7-A492-0741D0171829}"/>
    <dgm:cxn modelId="{B9F9827C-5B6B-4A55-B664-F6B33C280408}" type="presOf" srcId="{4F4B30EB-C9DF-4CB3-8AE9-B991B38F2AC9}" destId="{5200B721-A7CE-44AB-BDBB-91C96583AE8C}" srcOrd="1" destOrd="0" presId="urn:microsoft.com/office/officeart/2005/8/layout/cycle8"/>
    <dgm:cxn modelId="{646B2832-CF1E-49EC-A381-27273D9E2144}" type="presOf" srcId="{4F4B30EB-C9DF-4CB3-8AE9-B991B38F2AC9}" destId="{BB6CB55F-9651-473F-803B-E733D9ACECC3}" srcOrd="0" destOrd="0" presId="urn:microsoft.com/office/officeart/2005/8/layout/cycle8"/>
    <dgm:cxn modelId="{59CD04C6-D9AC-4EFA-B073-5E133215FE4D}" type="presOf" srcId="{1116A55F-364C-4427-914E-F59E00ACFD83}" destId="{B60CBDEC-D3B6-43AC-97EE-296C690A290A}" srcOrd="0" destOrd="0" presId="urn:microsoft.com/office/officeart/2005/8/layout/cycle8"/>
    <dgm:cxn modelId="{4636D825-95A8-4C08-8C15-A2D8C12F1F43}" type="presParOf" srcId="{B60CBDEC-D3B6-43AC-97EE-296C690A290A}" destId="{BB6CB55F-9651-473F-803B-E733D9ACECC3}" srcOrd="0" destOrd="0" presId="urn:microsoft.com/office/officeart/2005/8/layout/cycle8"/>
    <dgm:cxn modelId="{A0189C22-7D8D-4EEB-8E3C-C472B5135A60}" type="presParOf" srcId="{B60CBDEC-D3B6-43AC-97EE-296C690A290A}" destId="{38B94ADA-D351-4D0D-8D9C-15BF4309A3E5}" srcOrd="1" destOrd="0" presId="urn:microsoft.com/office/officeart/2005/8/layout/cycle8"/>
    <dgm:cxn modelId="{689D4202-04DF-4E82-B503-2BCBBFF3A9E1}" type="presParOf" srcId="{B60CBDEC-D3B6-43AC-97EE-296C690A290A}" destId="{B863E4E3-EA0A-4AA2-9F9E-119EE2CE32D4}" srcOrd="2" destOrd="0" presId="urn:microsoft.com/office/officeart/2005/8/layout/cycle8"/>
    <dgm:cxn modelId="{6716A92E-17A7-40BE-A27C-F6F0A5356AFB}" type="presParOf" srcId="{B60CBDEC-D3B6-43AC-97EE-296C690A290A}" destId="{5200B721-A7CE-44AB-BDBB-91C96583AE8C}" srcOrd="3" destOrd="0" presId="urn:microsoft.com/office/officeart/2005/8/layout/cycle8"/>
    <dgm:cxn modelId="{7703ED7C-D57F-4524-86D0-90B8F1420B64}" type="presParOf" srcId="{B60CBDEC-D3B6-43AC-97EE-296C690A290A}" destId="{CED08BC9-F873-4F95-BA5C-40573750D367}"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16A55F-364C-4427-914E-F59E00ACFD83}" type="doc">
      <dgm:prSet loTypeId="urn:microsoft.com/office/officeart/2005/8/layout/cycle8" loCatId="cycle" qsTypeId="urn:microsoft.com/office/officeart/2005/8/quickstyle/3d7" qsCatId="3D" csTypeId="urn:microsoft.com/office/officeart/2005/8/colors/colorful1" csCatId="colorful" phldr="1"/>
      <dgm:spPr/>
    </dgm:pt>
    <dgm:pt modelId="{C2F4AEAC-5AC9-483E-9A31-EB93F6CB1307}">
      <dgm:prSet phldrT="[Text]"/>
      <dgm:spPr/>
      <dgm:t>
        <a:bodyPr/>
        <a:lstStyle/>
        <a:p>
          <a:pPr algn="ctr"/>
          <a:r>
            <a:rPr lang="en-US" dirty="0"/>
            <a:t>Light Quality</a:t>
          </a:r>
        </a:p>
      </dgm:t>
    </dgm:pt>
    <dgm:pt modelId="{B3A4BDA6-9937-4A91-B45B-384FE9646C0E}" type="parTrans" cxnId="{78BCC968-FFDC-475B-97C4-288E3E3BC768}">
      <dgm:prSet/>
      <dgm:spPr/>
      <dgm:t>
        <a:bodyPr/>
        <a:lstStyle/>
        <a:p>
          <a:endParaRPr lang="en-US"/>
        </a:p>
      </dgm:t>
    </dgm:pt>
    <dgm:pt modelId="{A1D73973-D460-42DA-81BA-A80051E0C6B4}" type="sibTrans" cxnId="{78BCC968-FFDC-475B-97C4-288E3E3BC768}">
      <dgm:prSet/>
      <dgm:spPr/>
      <dgm:t>
        <a:bodyPr/>
        <a:lstStyle/>
        <a:p>
          <a:endParaRPr lang="en-US"/>
        </a:p>
      </dgm:t>
    </dgm:pt>
    <dgm:pt modelId="{B60CBDEC-D3B6-43AC-97EE-296C690A290A}" type="pres">
      <dgm:prSet presAssocID="{1116A55F-364C-4427-914E-F59E00ACFD83}" presName="compositeShape" presStyleCnt="0">
        <dgm:presLayoutVars>
          <dgm:chMax val="7"/>
          <dgm:dir/>
          <dgm:resizeHandles val="exact"/>
        </dgm:presLayoutVars>
      </dgm:prSet>
      <dgm:spPr/>
    </dgm:pt>
    <dgm:pt modelId="{BB6CB55F-9651-473F-803B-E733D9ACECC3}" type="pres">
      <dgm:prSet presAssocID="{1116A55F-364C-4427-914E-F59E00ACFD83}" presName="wedge1" presStyleLbl="node1" presStyleIdx="0" presStyleCnt="1"/>
      <dgm:spPr/>
      <dgm:t>
        <a:bodyPr/>
        <a:lstStyle/>
        <a:p>
          <a:endParaRPr lang="en-US"/>
        </a:p>
      </dgm:t>
    </dgm:pt>
    <dgm:pt modelId="{38B94ADA-D351-4D0D-8D9C-15BF4309A3E5}" type="pres">
      <dgm:prSet presAssocID="{1116A55F-364C-4427-914E-F59E00ACFD83}" presName="dummy1a" presStyleCnt="0"/>
      <dgm:spPr/>
    </dgm:pt>
    <dgm:pt modelId="{B863E4E3-EA0A-4AA2-9F9E-119EE2CE32D4}" type="pres">
      <dgm:prSet presAssocID="{1116A55F-364C-4427-914E-F59E00ACFD83}" presName="dummy1b" presStyleCnt="0"/>
      <dgm:spPr/>
    </dgm:pt>
    <dgm:pt modelId="{5200B721-A7CE-44AB-BDBB-91C96583AE8C}" type="pres">
      <dgm:prSet presAssocID="{1116A55F-364C-4427-914E-F59E00ACFD83}" presName="wedge1Tx" presStyleLbl="node1" presStyleIdx="0" presStyleCnt="1">
        <dgm:presLayoutVars>
          <dgm:chMax val="0"/>
          <dgm:chPref val="0"/>
          <dgm:bulletEnabled val="1"/>
        </dgm:presLayoutVars>
      </dgm:prSet>
      <dgm:spPr/>
      <dgm:t>
        <a:bodyPr/>
        <a:lstStyle/>
        <a:p>
          <a:endParaRPr lang="en-US"/>
        </a:p>
      </dgm:t>
    </dgm:pt>
    <dgm:pt modelId="{17D58A27-2C69-4FFE-A064-7A14F14C6712}" type="pres">
      <dgm:prSet presAssocID="{A1D73973-D460-42DA-81BA-A80051E0C6B4}" presName="arrowWedge1single" presStyleLbl="fgSibTrans2D1" presStyleIdx="0" presStyleCnt="1"/>
      <dgm:spPr/>
    </dgm:pt>
  </dgm:ptLst>
  <dgm:cxnLst>
    <dgm:cxn modelId="{78BCC968-FFDC-475B-97C4-288E3E3BC768}" srcId="{1116A55F-364C-4427-914E-F59E00ACFD83}" destId="{C2F4AEAC-5AC9-483E-9A31-EB93F6CB1307}" srcOrd="0" destOrd="0" parTransId="{B3A4BDA6-9937-4A91-B45B-384FE9646C0E}" sibTransId="{A1D73973-D460-42DA-81BA-A80051E0C6B4}"/>
    <dgm:cxn modelId="{A159E741-AE72-47BD-8EA1-0DDDF9B4C016}" type="presOf" srcId="{C2F4AEAC-5AC9-483E-9A31-EB93F6CB1307}" destId="{BB6CB55F-9651-473F-803B-E733D9ACECC3}" srcOrd="0" destOrd="0" presId="urn:microsoft.com/office/officeart/2005/8/layout/cycle8"/>
    <dgm:cxn modelId="{63DCE25F-05B0-4EF4-AC9F-6FE1ACC277BC}" type="presOf" srcId="{C2F4AEAC-5AC9-483E-9A31-EB93F6CB1307}" destId="{5200B721-A7CE-44AB-BDBB-91C96583AE8C}" srcOrd="1" destOrd="0" presId="urn:microsoft.com/office/officeart/2005/8/layout/cycle8"/>
    <dgm:cxn modelId="{A998CD1D-0E26-4A6E-A15D-D1C8411C5911}" type="presOf" srcId="{1116A55F-364C-4427-914E-F59E00ACFD83}" destId="{B60CBDEC-D3B6-43AC-97EE-296C690A290A}" srcOrd="0" destOrd="0" presId="urn:microsoft.com/office/officeart/2005/8/layout/cycle8"/>
    <dgm:cxn modelId="{155BC687-0EDA-453A-BF6F-7D118BE37488}" type="presParOf" srcId="{B60CBDEC-D3B6-43AC-97EE-296C690A290A}" destId="{BB6CB55F-9651-473F-803B-E733D9ACECC3}" srcOrd="0" destOrd="0" presId="urn:microsoft.com/office/officeart/2005/8/layout/cycle8"/>
    <dgm:cxn modelId="{D30784FF-805F-40CA-8C32-DD0955E9B1D6}" type="presParOf" srcId="{B60CBDEC-D3B6-43AC-97EE-296C690A290A}" destId="{38B94ADA-D351-4D0D-8D9C-15BF4309A3E5}" srcOrd="1" destOrd="0" presId="urn:microsoft.com/office/officeart/2005/8/layout/cycle8"/>
    <dgm:cxn modelId="{8FD5B87F-FC53-4CEE-99C4-A8057A265192}" type="presParOf" srcId="{B60CBDEC-D3B6-43AC-97EE-296C690A290A}" destId="{B863E4E3-EA0A-4AA2-9F9E-119EE2CE32D4}" srcOrd="2" destOrd="0" presId="urn:microsoft.com/office/officeart/2005/8/layout/cycle8"/>
    <dgm:cxn modelId="{E36C0B96-D756-4D38-9E21-836EB1EF2511}" type="presParOf" srcId="{B60CBDEC-D3B6-43AC-97EE-296C690A290A}" destId="{5200B721-A7CE-44AB-BDBB-91C96583AE8C}" srcOrd="3" destOrd="0" presId="urn:microsoft.com/office/officeart/2005/8/layout/cycle8"/>
    <dgm:cxn modelId="{84BB646A-452A-4FD0-9A08-2578B3117CE6}" type="presParOf" srcId="{B60CBDEC-D3B6-43AC-97EE-296C690A290A}" destId="{17D58A27-2C69-4FFE-A064-7A14F14C6712}"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16A55F-364C-4427-914E-F59E00ACFD83}" type="doc">
      <dgm:prSet loTypeId="urn:microsoft.com/office/officeart/2005/8/layout/cycle8" loCatId="cycle" qsTypeId="urn:microsoft.com/office/officeart/2005/8/quickstyle/3d7" qsCatId="3D" csTypeId="urn:microsoft.com/office/officeart/2005/8/colors/colorful1" csCatId="colorful" phldr="1"/>
      <dgm:spPr/>
    </dgm:pt>
    <dgm:pt modelId="{4BDE79CD-9300-4A49-8510-C79CBD8C7E67}">
      <dgm:prSet/>
      <dgm:spPr/>
      <dgm:t>
        <a:bodyPr/>
        <a:lstStyle/>
        <a:p>
          <a:r>
            <a:rPr lang="en-US" dirty="0"/>
            <a:t>Lighting Controls</a:t>
          </a:r>
        </a:p>
      </dgm:t>
    </dgm:pt>
    <dgm:pt modelId="{E95C3960-9A17-42A0-930B-A4B611FEAE61}" type="parTrans" cxnId="{CA9F4C6B-0CBF-42CC-986B-794C997E10BD}">
      <dgm:prSet/>
      <dgm:spPr/>
      <dgm:t>
        <a:bodyPr/>
        <a:lstStyle/>
        <a:p>
          <a:endParaRPr lang="en-US"/>
        </a:p>
      </dgm:t>
    </dgm:pt>
    <dgm:pt modelId="{E15EF06F-2C52-4FA1-9173-FEA5A191E2B1}" type="sibTrans" cxnId="{CA9F4C6B-0CBF-42CC-986B-794C997E10BD}">
      <dgm:prSet/>
      <dgm:spPr/>
      <dgm:t>
        <a:bodyPr/>
        <a:lstStyle/>
        <a:p>
          <a:endParaRPr lang="en-US"/>
        </a:p>
      </dgm:t>
    </dgm:pt>
    <dgm:pt modelId="{B60CBDEC-D3B6-43AC-97EE-296C690A290A}" type="pres">
      <dgm:prSet presAssocID="{1116A55F-364C-4427-914E-F59E00ACFD83}" presName="compositeShape" presStyleCnt="0">
        <dgm:presLayoutVars>
          <dgm:chMax val="7"/>
          <dgm:dir/>
          <dgm:resizeHandles val="exact"/>
        </dgm:presLayoutVars>
      </dgm:prSet>
      <dgm:spPr/>
    </dgm:pt>
    <dgm:pt modelId="{BB6CB55F-9651-473F-803B-E733D9ACECC3}" type="pres">
      <dgm:prSet presAssocID="{1116A55F-364C-4427-914E-F59E00ACFD83}" presName="wedge1" presStyleLbl="node1" presStyleIdx="0" presStyleCnt="1"/>
      <dgm:spPr/>
      <dgm:t>
        <a:bodyPr/>
        <a:lstStyle/>
        <a:p>
          <a:endParaRPr lang="en-US"/>
        </a:p>
      </dgm:t>
    </dgm:pt>
    <dgm:pt modelId="{38B94ADA-D351-4D0D-8D9C-15BF4309A3E5}" type="pres">
      <dgm:prSet presAssocID="{1116A55F-364C-4427-914E-F59E00ACFD83}" presName="dummy1a" presStyleCnt="0"/>
      <dgm:spPr/>
    </dgm:pt>
    <dgm:pt modelId="{B863E4E3-EA0A-4AA2-9F9E-119EE2CE32D4}" type="pres">
      <dgm:prSet presAssocID="{1116A55F-364C-4427-914E-F59E00ACFD83}" presName="dummy1b" presStyleCnt="0"/>
      <dgm:spPr/>
    </dgm:pt>
    <dgm:pt modelId="{5200B721-A7CE-44AB-BDBB-91C96583AE8C}" type="pres">
      <dgm:prSet presAssocID="{1116A55F-364C-4427-914E-F59E00ACFD83}" presName="wedge1Tx" presStyleLbl="node1" presStyleIdx="0" presStyleCnt="1">
        <dgm:presLayoutVars>
          <dgm:chMax val="0"/>
          <dgm:chPref val="0"/>
          <dgm:bulletEnabled val="1"/>
        </dgm:presLayoutVars>
      </dgm:prSet>
      <dgm:spPr/>
      <dgm:t>
        <a:bodyPr/>
        <a:lstStyle/>
        <a:p>
          <a:endParaRPr lang="en-US"/>
        </a:p>
      </dgm:t>
    </dgm:pt>
    <dgm:pt modelId="{B382A92A-2077-4C9A-A5C7-45EF99C8CD16}" type="pres">
      <dgm:prSet presAssocID="{E15EF06F-2C52-4FA1-9173-FEA5A191E2B1}" presName="arrowWedge1single" presStyleLbl="fgSibTrans2D1" presStyleIdx="0" presStyleCnt="1"/>
      <dgm:spPr/>
    </dgm:pt>
  </dgm:ptLst>
  <dgm:cxnLst>
    <dgm:cxn modelId="{CA9F4C6B-0CBF-42CC-986B-794C997E10BD}" srcId="{1116A55F-364C-4427-914E-F59E00ACFD83}" destId="{4BDE79CD-9300-4A49-8510-C79CBD8C7E67}" srcOrd="0" destOrd="0" parTransId="{E95C3960-9A17-42A0-930B-A4B611FEAE61}" sibTransId="{E15EF06F-2C52-4FA1-9173-FEA5A191E2B1}"/>
    <dgm:cxn modelId="{58A9816C-8081-44BF-81A5-599B6EFAC9A2}" type="presOf" srcId="{1116A55F-364C-4427-914E-F59E00ACFD83}" destId="{B60CBDEC-D3B6-43AC-97EE-296C690A290A}" srcOrd="0" destOrd="0" presId="urn:microsoft.com/office/officeart/2005/8/layout/cycle8"/>
    <dgm:cxn modelId="{63D46021-9CF4-4748-83F1-6903B6C620C5}" type="presOf" srcId="{4BDE79CD-9300-4A49-8510-C79CBD8C7E67}" destId="{5200B721-A7CE-44AB-BDBB-91C96583AE8C}" srcOrd="1" destOrd="0" presId="urn:microsoft.com/office/officeart/2005/8/layout/cycle8"/>
    <dgm:cxn modelId="{D0CCB316-7FCD-42F0-832E-982EA2872E0D}" type="presOf" srcId="{4BDE79CD-9300-4A49-8510-C79CBD8C7E67}" destId="{BB6CB55F-9651-473F-803B-E733D9ACECC3}" srcOrd="0" destOrd="0" presId="urn:microsoft.com/office/officeart/2005/8/layout/cycle8"/>
    <dgm:cxn modelId="{DD537F4A-62C9-4580-B055-6A528FC1268B}" type="presParOf" srcId="{B60CBDEC-D3B6-43AC-97EE-296C690A290A}" destId="{BB6CB55F-9651-473F-803B-E733D9ACECC3}" srcOrd="0" destOrd="0" presId="urn:microsoft.com/office/officeart/2005/8/layout/cycle8"/>
    <dgm:cxn modelId="{16985736-471B-42DF-842B-BD81D7EFB0A7}" type="presParOf" srcId="{B60CBDEC-D3B6-43AC-97EE-296C690A290A}" destId="{38B94ADA-D351-4D0D-8D9C-15BF4309A3E5}" srcOrd="1" destOrd="0" presId="urn:microsoft.com/office/officeart/2005/8/layout/cycle8"/>
    <dgm:cxn modelId="{C7545AEE-DA71-4CAF-A0B7-FC642C0016CF}" type="presParOf" srcId="{B60CBDEC-D3B6-43AC-97EE-296C690A290A}" destId="{B863E4E3-EA0A-4AA2-9F9E-119EE2CE32D4}" srcOrd="2" destOrd="0" presId="urn:microsoft.com/office/officeart/2005/8/layout/cycle8"/>
    <dgm:cxn modelId="{D486DAE8-0B70-47D6-B44C-DDCE4277A120}" type="presParOf" srcId="{B60CBDEC-D3B6-43AC-97EE-296C690A290A}" destId="{5200B721-A7CE-44AB-BDBB-91C96583AE8C}" srcOrd="3" destOrd="0" presId="urn:microsoft.com/office/officeart/2005/8/layout/cycle8"/>
    <dgm:cxn modelId="{443D3470-F6A7-4806-A9B3-9C4E56740348}" type="presParOf" srcId="{B60CBDEC-D3B6-43AC-97EE-296C690A290A}" destId="{B382A92A-2077-4C9A-A5C7-45EF99C8CD16}" srcOrd="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F2C6A2D8-4028-4593-A918-DB40264908B1}" type="datetimeFigureOut">
              <a:rPr lang="en-US" smtClean="0"/>
              <a:t>2/20/2017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811EAA84-B8AA-40D6-B884-24D5300488D3}" type="slidenum">
              <a:rPr lang="en-US" smtClean="0"/>
              <a:t>‹#›</a:t>
            </a:fld>
            <a:endParaRPr lang="en-US" dirty="0"/>
          </a:p>
        </p:txBody>
      </p:sp>
    </p:spTree>
    <p:extLst>
      <p:ext uri="{BB962C8B-B14F-4D97-AF65-F5344CB8AC3E}">
        <p14:creationId xmlns:p14="http://schemas.microsoft.com/office/powerpoint/2010/main" val="4006979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1</a:t>
            </a:fld>
            <a:endParaRPr lang="en-US" dirty="0"/>
          </a:p>
        </p:txBody>
      </p:sp>
    </p:spTree>
    <p:extLst>
      <p:ext uri="{BB962C8B-B14F-4D97-AF65-F5344CB8AC3E}">
        <p14:creationId xmlns:p14="http://schemas.microsoft.com/office/powerpoint/2010/main" val="834774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luminaires</a:t>
            </a:r>
            <a:r>
              <a:rPr lang="en-US" baseline="0" dirty="0"/>
              <a:t> have IP rated optics. Is that enough for your application?  Completely different applications (and costs)</a:t>
            </a:r>
            <a:endParaRPr lang="en-US" dirty="0"/>
          </a:p>
        </p:txBody>
      </p:sp>
      <p:sp>
        <p:nvSpPr>
          <p:cNvPr id="4" name="Slide Number Placeholder 3"/>
          <p:cNvSpPr>
            <a:spLocks noGrp="1"/>
          </p:cNvSpPr>
          <p:nvPr>
            <p:ph type="sldNum" sz="quarter" idx="10"/>
          </p:nvPr>
        </p:nvSpPr>
        <p:spPr/>
        <p:txBody>
          <a:bodyPr/>
          <a:lstStyle/>
          <a:p>
            <a:fld id="{B186AEF6-5D16-CE4B-A93D-7ED28E468EBD}" type="slidenum">
              <a:rPr lang="en-US" smtClean="0"/>
              <a:t>12</a:t>
            </a:fld>
            <a:endParaRPr lang="en-US" dirty="0"/>
          </a:p>
        </p:txBody>
      </p:sp>
    </p:spTree>
    <p:extLst>
      <p:ext uri="{BB962C8B-B14F-4D97-AF65-F5344CB8AC3E}">
        <p14:creationId xmlns:p14="http://schemas.microsoft.com/office/powerpoint/2010/main" val="3468084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character is solids</a:t>
            </a:r>
            <a:r>
              <a:rPr lang="en-US" baseline="0" dirty="0"/>
              <a:t> (6 = dust tight), 2</a:t>
            </a:r>
            <a:r>
              <a:rPr lang="en-US" baseline="30000" dirty="0"/>
              <a:t>nd</a:t>
            </a:r>
            <a:r>
              <a:rPr lang="en-US" baseline="0" dirty="0"/>
              <a:t> liquids (5 water, 6 powerful water jets), SOMETIMES IP66 isn’t enough</a:t>
            </a:r>
            <a:endParaRPr lang="en-US" dirty="0"/>
          </a:p>
        </p:txBody>
      </p:sp>
      <p:sp>
        <p:nvSpPr>
          <p:cNvPr id="4" name="Slide Number Placeholder 3"/>
          <p:cNvSpPr>
            <a:spLocks noGrp="1"/>
          </p:cNvSpPr>
          <p:nvPr>
            <p:ph type="sldNum" sz="quarter" idx="10"/>
          </p:nvPr>
        </p:nvSpPr>
        <p:spPr/>
        <p:txBody>
          <a:bodyPr/>
          <a:lstStyle/>
          <a:p>
            <a:fld id="{B186AEF6-5D16-CE4B-A93D-7ED28E468EBD}" type="slidenum">
              <a:rPr lang="en-US" smtClean="0"/>
              <a:t>13</a:t>
            </a:fld>
            <a:endParaRPr lang="en-US" dirty="0"/>
          </a:p>
        </p:txBody>
      </p:sp>
    </p:spTree>
    <p:extLst>
      <p:ext uri="{BB962C8B-B14F-4D97-AF65-F5344CB8AC3E}">
        <p14:creationId xmlns:p14="http://schemas.microsoft.com/office/powerpoint/2010/main" val="4034713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 washes, C-store, or warehouse.  Not every luminaire can accomplish everything.  </a:t>
            </a:r>
          </a:p>
        </p:txBody>
      </p:sp>
      <p:sp>
        <p:nvSpPr>
          <p:cNvPr id="4" name="Slide Number Placeholder 3"/>
          <p:cNvSpPr>
            <a:spLocks noGrp="1"/>
          </p:cNvSpPr>
          <p:nvPr>
            <p:ph type="sldNum" sz="quarter" idx="10"/>
          </p:nvPr>
        </p:nvSpPr>
        <p:spPr/>
        <p:txBody>
          <a:bodyPr/>
          <a:lstStyle/>
          <a:p>
            <a:fld id="{811EAA84-B8AA-40D6-B884-24D5300488D3}" type="slidenum">
              <a:rPr lang="en-US" smtClean="0"/>
              <a:t>14</a:t>
            </a:fld>
            <a:endParaRPr lang="en-US" dirty="0"/>
          </a:p>
        </p:txBody>
      </p:sp>
    </p:spTree>
    <p:extLst>
      <p:ext uri="{BB962C8B-B14F-4D97-AF65-F5344CB8AC3E}">
        <p14:creationId xmlns:p14="http://schemas.microsoft.com/office/powerpoint/2010/main" val="2228833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Gasketing</a:t>
            </a:r>
            <a:r>
              <a:rPr lang="en-US" baseline="0" dirty="0"/>
              <a:t> was added to better seal this style of luminaire.  This type of luminaire may not be stocked on a distributors shelf but may be worth the 10 day lead time wait.</a:t>
            </a:r>
            <a:endParaRPr lang="en-US" dirty="0"/>
          </a:p>
        </p:txBody>
      </p:sp>
      <p:sp>
        <p:nvSpPr>
          <p:cNvPr id="4" name="Slide Number Placeholder 3"/>
          <p:cNvSpPr>
            <a:spLocks noGrp="1"/>
          </p:cNvSpPr>
          <p:nvPr>
            <p:ph type="sldNum" sz="quarter" idx="10"/>
          </p:nvPr>
        </p:nvSpPr>
        <p:spPr/>
        <p:txBody>
          <a:bodyPr/>
          <a:lstStyle/>
          <a:p>
            <a:fld id="{5E7B369A-A32E-0048-BB8C-D1C65FB3A245}" type="slidenum">
              <a:rPr lang="en-US" smtClean="0"/>
              <a:t>15</a:t>
            </a:fld>
            <a:endParaRPr lang="en-US"/>
          </a:p>
        </p:txBody>
      </p:sp>
    </p:spTree>
    <p:extLst>
      <p:ext uri="{BB962C8B-B14F-4D97-AF65-F5344CB8AC3E}">
        <p14:creationId xmlns:p14="http://schemas.microsoft.com/office/powerpoint/2010/main" val="3760107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company designs a luminaire, these are some of the choices they need to make.  As you can imagine,</a:t>
            </a:r>
            <a:r>
              <a:rPr lang="en-US" baseline="0" dirty="0"/>
              <a:t> each comes with costs associated.</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16</a:t>
            </a:fld>
            <a:endParaRPr lang="en-US" dirty="0"/>
          </a:p>
        </p:txBody>
      </p:sp>
    </p:spTree>
    <p:extLst>
      <p:ext uri="{BB962C8B-B14F-4D97-AF65-F5344CB8AC3E}">
        <p14:creationId xmlns:p14="http://schemas.microsoft.com/office/powerpoint/2010/main" val="2503298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slide has higher lm output but components don’t</a:t>
            </a:r>
            <a:r>
              <a:rPr lang="en-US" baseline="0" dirty="0"/>
              <a:t> last as long.  Manufacturers make trade offs all the time.  ** This won’t be found on the cut sheet</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17</a:t>
            </a:fld>
            <a:endParaRPr lang="en-US" dirty="0"/>
          </a:p>
        </p:txBody>
      </p:sp>
    </p:spTree>
    <p:extLst>
      <p:ext uri="{BB962C8B-B14F-4D97-AF65-F5344CB8AC3E}">
        <p14:creationId xmlns:p14="http://schemas.microsoft.com/office/powerpoint/2010/main" val="3422655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LED’s generate a lot of heat, but how does that impact a luminaire and its’ performance?</a:t>
            </a:r>
          </a:p>
        </p:txBody>
      </p:sp>
      <p:sp>
        <p:nvSpPr>
          <p:cNvPr id="4" name="Slide Number Placeholder 3"/>
          <p:cNvSpPr>
            <a:spLocks noGrp="1"/>
          </p:cNvSpPr>
          <p:nvPr>
            <p:ph type="sldNum" sz="quarter" idx="10"/>
          </p:nvPr>
        </p:nvSpPr>
        <p:spPr/>
        <p:txBody>
          <a:bodyPr/>
          <a:lstStyle/>
          <a:p>
            <a:fld id="{811EAA84-B8AA-40D6-B884-24D5300488D3}" type="slidenum">
              <a:rPr lang="en-US" smtClean="0"/>
              <a:t>18</a:t>
            </a:fld>
            <a:endParaRPr lang="en-US" dirty="0"/>
          </a:p>
        </p:txBody>
      </p:sp>
    </p:spTree>
    <p:extLst>
      <p:ext uri="{BB962C8B-B14F-4D97-AF65-F5344CB8AC3E}">
        <p14:creationId xmlns:p14="http://schemas.microsoft.com/office/powerpoint/2010/main" val="123921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it gets hotter, less light out of the luminaire.  At certain temperatures, the LED driver will begin dimming itself to protect the components.  This is reflected in the shaded area.  Some luminaires can produce less than ½ their initial rated output in certain conditions.</a:t>
            </a:r>
            <a:endParaRPr lang="en-US" dirty="0"/>
          </a:p>
        </p:txBody>
      </p:sp>
      <p:sp>
        <p:nvSpPr>
          <p:cNvPr id="4" name="Slide Number Placeholder 3"/>
          <p:cNvSpPr>
            <a:spLocks noGrp="1"/>
          </p:cNvSpPr>
          <p:nvPr>
            <p:ph type="sldNum" sz="quarter" idx="10"/>
          </p:nvPr>
        </p:nvSpPr>
        <p:spPr/>
        <p:txBody>
          <a:bodyPr/>
          <a:lstStyle/>
          <a:p>
            <a:fld id="{5E7B369A-A32E-0048-BB8C-D1C65FB3A245}" type="slidenum">
              <a:rPr lang="en-US" smtClean="0"/>
              <a:t>19</a:t>
            </a:fld>
            <a:endParaRPr lang="en-US"/>
          </a:p>
        </p:txBody>
      </p:sp>
    </p:spTree>
    <p:extLst>
      <p:ext uri="{BB962C8B-B14F-4D97-AF65-F5344CB8AC3E}">
        <p14:creationId xmlns:p14="http://schemas.microsoft.com/office/powerpoint/2010/main" val="943737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bwMode="auto">
          <a:noFill/>
          <a:ln>
            <a:solidFill>
              <a:srgbClr val="000000"/>
            </a:solidFill>
            <a:miter lim="800000"/>
            <a:headEnd/>
            <a:tailEnd/>
          </a:ln>
        </p:spPr>
      </p:sp>
      <p:sp>
        <p:nvSpPr>
          <p:cNvPr id="63491" name="Rectangle 3"/>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dirty="0"/>
              <a:t>The reduction in lumens for A follows the LED thermal curve.</a:t>
            </a:r>
          </a:p>
          <a:p>
            <a:pPr>
              <a:buFontTx/>
              <a:buChar char="•"/>
            </a:pPr>
            <a:r>
              <a:rPr lang="en-US" dirty="0"/>
              <a:t>The reduction in lumens for B is a result of driver thermal cutback.</a:t>
            </a:r>
          </a:p>
          <a:p>
            <a:pPr>
              <a:buFontTx/>
              <a:buChar char="•"/>
            </a:pPr>
            <a:endParaRPr lang="en-US" dirty="0"/>
          </a:p>
          <a:p>
            <a:pPr>
              <a:buFontTx/>
              <a:buChar char="•"/>
            </a:pPr>
            <a:r>
              <a:rPr lang="en-US" dirty="0"/>
              <a:t>The numbers do not show LED thermal reduction (thermal droop) so actual output is even lower.</a:t>
            </a:r>
          </a:p>
        </p:txBody>
      </p:sp>
    </p:spTree>
    <p:extLst>
      <p:ext uri="{BB962C8B-B14F-4D97-AF65-F5344CB8AC3E}">
        <p14:creationId xmlns:p14="http://schemas.microsoft.com/office/powerpoint/2010/main" val="3045774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well designed fixture, you can’t tell the source.  These</a:t>
            </a:r>
            <a:r>
              <a:rPr lang="en-US" baseline="0" dirty="0"/>
              <a:t> are the common CCT’s of different sources.  LED can emulate any of them…</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21</a:t>
            </a:fld>
            <a:endParaRPr lang="en-US" dirty="0"/>
          </a:p>
        </p:txBody>
      </p:sp>
    </p:spTree>
    <p:extLst>
      <p:ext uri="{BB962C8B-B14F-4D97-AF65-F5344CB8AC3E}">
        <p14:creationId xmlns:p14="http://schemas.microsoft.com/office/powerpoint/2010/main" val="3075603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LED’s are the great</a:t>
            </a:r>
            <a:r>
              <a:rPr lang="en-US" baseline="0" dirty="0"/>
              <a:t> equalizer.  Every manufacturer can purchase the same LED’s, the same drivers.  It’s up to us to determine the level of quality to put in to a product, and the amount of quality to take out of a product.</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4</a:t>
            </a:fld>
            <a:endParaRPr lang="en-US" dirty="0"/>
          </a:p>
        </p:txBody>
      </p:sp>
    </p:spTree>
    <p:extLst>
      <p:ext uri="{BB962C8B-B14F-4D97-AF65-F5344CB8AC3E}">
        <p14:creationId xmlns:p14="http://schemas.microsoft.com/office/powerpoint/2010/main" val="3066695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  For most applications, 60-65</a:t>
            </a:r>
            <a:r>
              <a:rPr lang="en-US" baseline="0" dirty="0"/>
              <a:t> CRI was considered adequate.  Today, you can get up to 90 CRI in LED, but there is a penalty in efficacy. </a:t>
            </a:r>
          </a:p>
          <a:p>
            <a:r>
              <a:rPr lang="en-US" baseline="0" dirty="0"/>
              <a:t>80CRI sample was too “yellow” due to better RED saturation.  Higher isn’t better.   Look at samples in your space.  </a:t>
            </a:r>
          </a:p>
          <a:p>
            <a:r>
              <a:rPr lang="en-US" baseline="0" dirty="0"/>
              <a:t>Get MN Power involved early on the design side.  </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22</a:t>
            </a:fld>
            <a:endParaRPr lang="en-US" dirty="0"/>
          </a:p>
        </p:txBody>
      </p:sp>
    </p:spTree>
    <p:extLst>
      <p:ext uri="{BB962C8B-B14F-4D97-AF65-F5344CB8AC3E}">
        <p14:creationId xmlns:p14="http://schemas.microsoft.com/office/powerpoint/2010/main" val="200074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application and the tradeoffs.</a:t>
            </a:r>
          </a:p>
        </p:txBody>
      </p:sp>
      <p:sp>
        <p:nvSpPr>
          <p:cNvPr id="4" name="Slide Number Placeholder 3"/>
          <p:cNvSpPr>
            <a:spLocks noGrp="1"/>
          </p:cNvSpPr>
          <p:nvPr>
            <p:ph type="sldNum" sz="quarter" idx="10"/>
          </p:nvPr>
        </p:nvSpPr>
        <p:spPr/>
        <p:txBody>
          <a:bodyPr/>
          <a:lstStyle/>
          <a:p>
            <a:fld id="{811EAA84-B8AA-40D6-B884-24D5300488D3}" type="slidenum">
              <a:rPr lang="en-US" smtClean="0"/>
              <a:t>23</a:t>
            </a:fld>
            <a:endParaRPr lang="en-US" dirty="0"/>
          </a:p>
        </p:txBody>
      </p:sp>
    </p:spTree>
    <p:extLst>
      <p:ext uri="{BB962C8B-B14F-4D97-AF65-F5344CB8AC3E}">
        <p14:creationId xmlns:p14="http://schemas.microsoft.com/office/powerpoint/2010/main" val="4256949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anything, there are tradeoff’s.  Look at the Penalty</a:t>
            </a:r>
            <a:r>
              <a:rPr lang="en-US" baseline="0" dirty="0"/>
              <a:t> of 80 CRI is 12%,, 3k / 90CRI is 39% less than 4k / 70cri.</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25</a:t>
            </a:fld>
            <a:endParaRPr lang="en-US" dirty="0"/>
          </a:p>
        </p:txBody>
      </p:sp>
    </p:spTree>
    <p:extLst>
      <p:ext uri="{BB962C8B-B14F-4D97-AF65-F5344CB8AC3E}">
        <p14:creationId xmlns:p14="http://schemas.microsoft.com/office/powerpoint/2010/main" val="2789002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optimal solution for your application may</a:t>
            </a:r>
            <a:r>
              <a:rPr lang="en-US" baseline="0" dirty="0"/>
              <a:t> not reside in your distributor’s warehouse?</a:t>
            </a:r>
            <a:endParaRPr lang="en-US" dirty="0"/>
          </a:p>
        </p:txBody>
      </p:sp>
      <p:sp>
        <p:nvSpPr>
          <p:cNvPr id="4" name="Slide Number Placeholder 3"/>
          <p:cNvSpPr>
            <a:spLocks noGrp="1"/>
          </p:cNvSpPr>
          <p:nvPr>
            <p:ph type="sldNum" sz="quarter" idx="10"/>
          </p:nvPr>
        </p:nvSpPr>
        <p:spPr/>
        <p:txBody>
          <a:bodyPr/>
          <a:lstStyle/>
          <a:p>
            <a:fld id="{B186AEF6-5D16-CE4B-A93D-7ED28E468EBD}" type="slidenum">
              <a:rPr lang="en-US" smtClean="0"/>
              <a:t>26</a:t>
            </a:fld>
            <a:endParaRPr lang="en-US"/>
          </a:p>
        </p:txBody>
      </p:sp>
    </p:spTree>
    <p:extLst>
      <p:ext uri="{BB962C8B-B14F-4D97-AF65-F5344CB8AC3E}">
        <p14:creationId xmlns:p14="http://schemas.microsoft.com/office/powerpoint/2010/main" val="3974370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LED’s produce</a:t>
            </a:r>
            <a:r>
              <a:rPr lang="en-US" baseline="0" dirty="0"/>
              <a:t> a lot of lumens in a specific direction resulting in glare.  In some applications it’s acceptable (LED freeway luminaire)</a:t>
            </a:r>
            <a:endParaRPr lang="en-US" dirty="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9F65F8-1FC1-45D3-A1AB-BDC85DD2B2F1}" type="slidenum">
              <a:rPr lang="en-US" smtClean="0"/>
              <a:pPr/>
              <a:t>27</a:t>
            </a:fld>
            <a:endParaRPr lang="en-US"/>
          </a:p>
        </p:txBody>
      </p:sp>
    </p:spTree>
    <p:extLst>
      <p:ext uri="{BB962C8B-B14F-4D97-AF65-F5344CB8AC3E}">
        <p14:creationId xmlns:p14="http://schemas.microsoft.com/office/powerpoint/2010/main" val="1466237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the initial install, how do you service the light?  How does it hang?  Are</a:t>
            </a:r>
            <a:r>
              <a:rPr lang="en-US" baseline="0" dirty="0"/>
              <a:t> their provisions to make it look nice?</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28</a:t>
            </a:fld>
            <a:endParaRPr lang="en-US" dirty="0"/>
          </a:p>
        </p:txBody>
      </p:sp>
    </p:spTree>
    <p:extLst>
      <p:ext uri="{BB962C8B-B14F-4D97-AF65-F5344CB8AC3E}">
        <p14:creationId xmlns:p14="http://schemas.microsoft.com/office/powerpoint/2010/main" val="1198755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LED’s naturally lend themselves to controls.  Past</a:t>
            </a:r>
            <a:r>
              <a:rPr lang="en-US" baseline="0" dirty="0"/>
              <a:t> technologies couldn’t be controlled cost effectively.  0-10vdc is the standard.</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29</a:t>
            </a:fld>
            <a:endParaRPr lang="en-US" dirty="0"/>
          </a:p>
        </p:txBody>
      </p:sp>
    </p:spTree>
    <p:extLst>
      <p:ext uri="{BB962C8B-B14F-4D97-AF65-F5344CB8AC3E}">
        <p14:creationId xmlns:p14="http://schemas.microsoft.com/office/powerpoint/2010/main" val="1030422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p:spPr>
      </p:sp>
      <p:sp>
        <p:nvSpPr>
          <p:cNvPr id="22531"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These are common sensor</a:t>
            </a:r>
            <a:r>
              <a:rPr lang="en-US" baseline="0" dirty="0"/>
              <a:t>s that can mount on any LED luminaire.  Don’t need just on/off.  More common is to dim down to 50% and leave on as people are more comfortable with some light than simply on/off.  50% reduction is better thank no reduction.</a:t>
            </a:r>
            <a:endParaRPr lang="en-US" dirty="0"/>
          </a:p>
        </p:txBody>
      </p:sp>
    </p:spTree>
    <p:extLst>
      <p:ext uri="{BB962C8B-B14F-4D97-AF65-F5344CB8AC3E}">
        <p14:creationId xmlns:p14="http://schemas.microsoft.com/office/powerpoint/2010/main" val="692677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143000" y="685800"/>
            <a:ext cx="4572000" cy="3429000"/>
          </a:xfrm>
          <a:ln/>
        </p:spPr>
      </p:sp>
      <p:sp>
        <p:nvSpPr>
          <p:cNvPr id="65539" name="Notes Placeholder 2"/>
          <p:cNvSpPr>
            <a:spLocks noGrp="1"/>
          </p:cNvSpPr>
          <p:nvPr>
            <p:ph type="body" idx="1"/>
          </p:nvPr>
        </p:nvSpPr>
        <p:spPr>
          <a:xfrm>
            <a:off x="914711" y="4344025"/>
            <a:ext cx="5028579" cy="4114488"/>
          </a:xfrm>
          <a:noFill/>
          <a:ln/>
        </p:spPr>
        <p:txBody>
          <a:bodyPr lIns="91435" tIns="45718" rIns="91435" bIns="45718">
            <a:normAutofit/>
          </a:bodyPr>
          <a:lstStyle/>
          <a:p>
            <a:r>
              <a:rPr lang="en-US" sz="1800" b="1" dirty="0">
                <a:solidFill>
                  <a:srgbClr val="FF0000"/>
                </a:solidFill>
              </a:rPr>
              <a:t>Match your sensor pattern</a:t>
            </a:r>
            <a:r>
              <a:rPr lang="en-US" sz="1800" b="1" baseline="0" dirty="0">
                <a:solidFill>
                  <a:srgbClr val="FF0000"/>
                </a:solidFill>
              </a:rPr>
              <a:t> to the application.  Beam must be crossed to be tripped.  NOT right toward to sensor but across the sensor beam.  </a:t>
            </a:r>
            <a:endParaRPr lang="en-US" sz="1800" dirty="0"/>
          </a:p>
        </p:txBody>
      </p:sp>
      <p:sp>
        <p:nvSpPr>
          <p:cNvPr id="65540" name="Slide Number Placeholder 3"/>
          <p:cNvSpPr txBox="1">
            <a:spLocks noGrp="1"/>
          </p:cNvSpPr>
          <p:nvPr/>
        </p:nvSpPr>
        <p:spPr bwMode="auto">
          <a:xfrm>
            <a:off x="3885579" y="8686489"/>
            <a:ext cx="2972421" cy="457512"/>
          </a:xfrm>
          <a:prstGeom prst="rect">
            <a:avLst/>
          </a:prstGeom>
          <a:noFill/>
          <a:ln w="9525">
            <a:noFill/>
            <a:miter lim="800000"/>
            <a:headEnd/>
            <a:tailEnd/>
          </a:ln>
        </p:spPr>
        <p:txBody>
          <a:bodyPr lIns="91435" tIns="45718" rIns="91435" bIns="45718" anchor="b"/>
          <a:lstStyle/>
          <a:p>
            <a:pPr algn="r" defTabSz="914437"/>
            <a:fld id="{7EDAF2BA-FDAB-4C73-B6F0-180896E26780}" type="slidenum">
              <a:rPr lang="en-US" sz="1200">
                <a:latin typeface="Times New Roman" pitchFamily="18" charset="0"/>
              </a:rPr>
              <a:pPr algn="r" defTabSz="914437"/>
              <a:t>31</a:t>
            </a:fld>
            <a:endParaRPr lang="en-US" sz="1200" dirty="0">
              <a:latin typeface="Times New Roman" pitchFamily="18" charset="0"/>
            </a:endParaRPr>
          </a:p>
        </p:txBody>
      </p:sp>
    </p:spTree>
    <p:extLst>
      <p:ext uri="{BB962C8B-B14F-4D97-AF65-F5344CB8AC3E}">
        <p14:creationId xmlns:p14="http://schemas.microsoft.com/office/powerpoint/2010/main" val="2300532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143000" y="685800"/>
            <a:ext cx="4572000" cy="3429000"/>
          </a:xfrm>
          <a:ln/>
        </p:spPr>
      </p:sp>
      <p:sp>
        <p:nvSpPr>
          <p:cNvPr id="65539" name="Notes Placeholder 2"/>
          <p:cNvSpPr>
            <a:spLocks noGrp="1"/>
          </p:cNvSpPr>
          <p:nvPr>
            <p:ph type="body" idx="1"/>
          </p:nvPr>
        </p:nvSpPr>
        <p:spPr>
          <a:xfrm>
            <a:off x="914711" y="4344025"/>
            <a:ext cx="5028579" cy="4114488"/>
          </a:xfrm>
          <a:noFill/>
          <a:ln/>
        </p:spPr>
        <p:txBody>
          <a:bodyPr lIns="91435" tIns="45718" rIns="91435" bIns="45718">
            <a:normAutofit/>
          </a:bodyPr>
          <a:lstStyle/>
          <a:p>
            <a:endParaRPr lang="en-US" sz="1800" dirty="0"/>
          </a:p>
          <a:p>
            <a:r>
              <a:rPr lang="en-US" sz="1800" b="1" dirty="0">
                <a:solidFill>
                  <a:srgbClr val="FF0000"/>
                </a:solidFill>
              </a:rPr>
              <a:t>Don’t assume</a:t>
            </a:r>
            <a:r>
              <a:rPr lang="en-US" sz="1800" b="1" baseline="0" dirty="0">
                <a:solidFill>
                  <a:srgbClr val="FF0000"/>
                </a:solidFill>
              </a:rPr>
              <a:t> all the sensors are the same.  Just like lights, tradeoff need to be made.  Will Sensor C meet your needs?</a:t>
            </a:r>
            <a:endParaRPr lang="en-US" sz="1800" b="1" dirty="0">
              <a:solidFill>
                <a:srgbClr val="FF0000"/>
              </a:solidFill>
            </a:endParaRPr>
          </a:p>
        </p:txBody>
      </p:sp>
      <p:sp>
        <p:nvSpPr>
          <p:cNvPr id="65540" name="Slide Number Placeholder 3"/>
          <p:cNvSpPr txBox="1">
            <a:spLocks noGrp="1"/>
          </p:cNvSpPr>
          <p:nvPr/>
        </p:nvSpPr>
        <p:spPr bwMode="auto">
          <a:xfrm>
            <a:off x="3885579" y="8686489"/>
            <a:ext cx="2972421" cy="457512"/>
          </a:xfrm>
          <a:prstGeom prst="rect">
            <a:avLst/>
          </a:prstGeom>
          <a:noFill/>
          <a:ln w="9525">
            <a:noFill/>
            <a:miter lim="800000"/>
            <a:headEnd/>
            <a:tailEnd/>
          </a:ln>
        </p:spPr>
        <p:txBody>
          <a:bodyPr lIns="91435" tIns="45718" rIns="91435" bIns="45718" anchor="b"/>
          <a:lstStyle/>
          <a:p>
            <a:pPr algn="r" defTabSz="914437"/>
            <a:fld id="{7EDAF2BA-FDAB-4C73-B6F0-180896E26780}" type="slidenum">
              <a:rPr lang="en-US" sz="1200">
                <a:latin typeface="Times New Roman" pitchFamily="18" charset="0"/>
              </a:rPr>
              <a:pPr algn="r" defTabSz="914437"/>
              <a:t>32</a:t>
            </a:fld>
            <a:endParaRPr lang="en-US" sz="1200" dirty="0">
              <a:latin typeface="Times New Roman" pitchFamily="18" charset="0"/>
            </a:endParaRPr>
          </a:p>
        </p:txBody>
      </p:sp>
    </p:spTree>
    <p:extLst>
      <p:ext uri="{BB962C8B-B14F-4D97-AF65-F5344CB8AC3E}">
        <p14:creationId xmlns:p14="http://schemas.microsoft.com/office/powerpoint/2010/main" val="1506229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overwhelmed with information, don’t give up and make</a:t>
            </a:r>
            <a:r>
              <a:rPr lang="en-US" dirty="0"/>
              <a:t> cost your</a:t>
            </a:r>
            <a:r>
              <a:rPr lang="en-US" baseline="0" dirty="0"/>
              <a:t> sole decision criteria.  Look for design assistance from MN Power</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5</a:t>
            </a:fld>
            <a:endParaRPr lang="en-US" dirty="0"/>
          </a:p>
        </p:txBody>
      </p:sp>
    </p:spTree>
    <p:extLst>
      <p:ext uri="{BB962C8B-B14F-4D97-AF65-F5344CB8AC3E}">
        <p14:creationId xmlns:p14="http://schemas.microsoft.com/office/powerpoint/2010/main" val="3695827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Beyond luminaire sensors, Lighting Controls Optimize Efficiency</a:t>
            </a:r>
          </a:p>
          <a:p>
            <a:r>
              <a:rPr lang="en-US" baseline="0" dirty="0"/>
              <a:t>  </a:t>
            </a:r>
          </a:p>
          <a:p>
            <a:r>
              <a:rPr lang="en-US" baseline="0" dirty="0"/>
              <a:t>     </a:t>
            </a:r>
            <a:r>
              <a:rPr lang="en-US" dirty="0"/>
              <a:t> </a:t>
            </a:r>
          </a:p>
          <a:p>
            <a:r>
              <a:rPr lang="en-US" dirty="0"/>
              <a:t>     </a:t>
            </a:r>
          </a:p>
        </p:txBody>
      </p:sp>
      <p:sp>
        <p:nvSpPr>
          <p:cNvPr id="4" name="Slide Number Placeholder 3"/>
          <p:cNvSpPr>
            <a:spLocks noGrp="1"/>
          </p:cNvSpPr>
          <p:nvPr>
            <p:ph type="sldNum" sz="quarter" idx="10"/>
          </p:nvPr>
        </p:nvSpPr>
        <p:spPr/>
        <p:txBody>
          <a:bodyPr/>
          <a:lstStyle/>
          <a:p>
            <a:fld id="{FDE01771-CF58-4B62-ADA5-E0B1BE232027}" type="slidenum">
              <a:rPr lang="en-US" smtClean="0"/>
              <a:pPr/>
              <a:t>33</a:t>
            </a:fld>
            <a:endParaRPr lang="en-US" dirty="0"/>
          </a:p>
        </p:txBody>
      </p:sp>
    </p:spTree>
    <p:extLst>
      <p:ext uri="{BB962C8B-B14F-4D97-AF65-F5344CB8AC3E}">
        <p14:creationId xmlns:p14="http://schemas.microsoft.com/office/powerpoint/2010/main" val="2594856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143000" y="685800"/>
            <a:ext cx="4572000" cy="3429000"/>
          </a:xfrm>
          <a:ln/>
        </p:spPr>
      </p:sp>
      <p:sp>
        <p:nvSpPr>
          <p:cNvPr id="65539" name="Notes Placeholder 2"/>
          <p:cNvSpPr>
            <a:spLocks noGrp="1"/>
          </p:cNvSpPr>
          <p:nvPr>
            <p:ph type="body" idx="1"/>
          </p:nvPr>
        </p:nvSpPr>
        <p:spPr>
          <a:xfrm>
            <a:off x="914711" y="4344025"/>
            <a:ext cx="5028579" cy="4114488"/>
          </a:xfrm>
          <a:noFill/>
          <a:ln/>
        </p:spPr>
        <p:txBody>
          <a:bodyPr lIns="91435" tIns="45718" rIns="91435" bIns="45718"/>
          <a:lstStyle/>
          <a:p>
            <a:pPr indent="-236538">
              <a:spcBef>
                <a:spcPts val="1200"/>
              </a:spcBef>
              <a:buFont typeface="Arial" pitchFamily="34" charset="0"/>
              <a:buChar char="•"/>
            </a:pPr>
            <a:r>
              <a:rPr lang="en-US" dirty="0"/>
              <a:t>Optional Turn-Off functionality from motion</a:t>
            </a:r>
          </a:p>
          <a:p>
            <a:pPr marL="236538" indent="-236538">
              <a:spcBef>
                <a:spcPts val="1200"/>
              </a:spcBef>
              <a:buFont typeface="Arial" pitchFamily="34" charset="0"/>
              <a:buChar char="•"/>
            </a:pPr>
            <a:r>
              <a:rPr lang="en-US" dirty="0"/>
              <a:t>Ramps down slowly so that lights will not change suddenly if people are present but not active in the space</a:t>
            </a:r>
          </a:p>
          <a:p>
            <a:pPr marL="236538" indent="-236538">
              <a:spcBef>
                <a:spcPts val="1200"/>
              </a:spcBef>
              <a:buFont typeface="Arial" pitchFamily="34" charset="0"/>
              <a:buChar char="•"/>
            </a:pPr>
            <a:r>
              <a:rPr lang="en-US" dirty="0"/>
              <a:t>Fixture fades down to LOW level so as not to distract persons viewing space from outside the sensors viewing area</a:t>
            </a:r>
          </a:p>
          <a:p>
            <a:pPr indent="-236538">
              <a:spcBef>
                <a:spcPts val="1200"/>
              </a:spcBef>
              <a:buFont typeface="Arial" pitchFamily="34" charset="0"/>
              <a:buChar char="•"/>
            </a:pPr>
            <a:r>
              <a:rPr lang="en-US" dirty="0"/>
              <a:t>Digital Push-button programming – requires no tools or accessories</a:t>
            </a:r>
          </a:p>
          <a:p>
            <a:endParaRPr lang="en-US" dirty="0"/>
          </a:p>
        </p:txBody>
      </p:sp>
      <p:sp>
        <p:nvSpPr>
          <p:cNvPr id="65540" name="Slide Number Placeholder 3"/>
          <p:cNvSpPr txBox="1">
            <a:spLocks noGrp="1"/>
          </p:cNvSpPr>
          <p:nvPr/>
        </p:nvSpPr>
        <p:spPr bwMode="auto">
          <a:xfrm>
            <a:off x="3885579" y="8686489"/>
            <a:ext cx="2972421" cy="457512"/>
          </a:xfrm>
          <a:prstGeom prst="rect">
            <a:avLst/>
          </a:prstGeom>
          <a:noFill/>
          <a:ln w="9525">
            <a:noFill/>
            <a:miter lim="800000"/>
            <a:headEnd/>
            <a:tailEnd/>
          </a:ln>
        </p:spPr>
        <p:txBody>
          <a:bodyPr lIns="91435" tIns="45718" rIns="91435" bIns="45718" anchor="b"/>
          <a:lstStyle/>
          <a:p>
            <a:pPr algn="r" defTabSz="914437"/>
            <a:fld id="{7EDAF2BA-FDAB-4C73-B6F0-180896E26780}" type="slidenum">
              <a:rPr lang="en-US" sz="1200">
                <a:latin typeface="Times New Roman" pitchFamily="18" charset="0"/>
              </a:rPr>
              <a:pPr algn="r" defTabSz="914437"/>
              <a:t>34</a:t>
            </a:fld>
            <a:endParaRPr lang="en-US" sz="1200" dirty="0">
              <a:latin typeface="Times New Roman" pitchFamily="18" charset="0"/>
            </a:endParaRPr>
          </a:p>
        </p:txBody>
      </p:sp>
    </p:spTree>
    <p:extLst>
      <p:ext uri="{BB962C8B-B14F-4D97-AF65-F5344CB8AC3E}">
        <p14:creationId xmlns:p14="http://schemas.microsoft.com/office/powerpoint/2010/main" val="2333905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choices are really wired (low</a:t>
            </a:r>
            <a:r>
              <a:rPr lang="en-US" baseline="0" dirty="0"/>
              <a:t> voltage) or wireless.</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35</a:t>
            </a:fld>
            <a:endParaRPr lang="en-US" dirty="0"/>
          </a:p>
        </p:txBody>
      </p:sp>
    </p:spTree>
    <p:extLst>
      <p:ext uri="{BB962C8B-B14F-4D97-AF65-F5344CB8AC3E}">
        <p14:creationId xmlns:p14="http://schemas.microsoft.com/office/powerpoint/2010/main" val="1483575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a:t>
            </a:r>
            <a:r>
              <a:rPr lang="en-US" baseline="0" dirty="0"/>
              <a:t> it’s wired, they can be tuned to listen to different channels through the low voltage wiring.</a:t>
            </a:r>
            <a:endParaRPr lang="en-US" dirty="0"/>
          </a:p>
        </p:txBody>
      </p:sp>
      <p:sp>
        <p:nvSpPr>
          <p:cNvPr id="4" name="Slide Number Placeholder 3"/>
          <p:cNvSpPr>
            <a:spLocks noGrp="1"/>
          </p:cNvSpPr>
          <p:nvPr>
            <p:ph type="sldNum" sz="quarter" idx="10"/>
          </p:nvPr>
        </p:nvSpPr>
        <p:spPr/>
        <p:txBody>
          <a:bodyPr/>
          <a:lstStyle/>
          <a:p>
            <a:fld id="{3132362E-6BA7-42A7-AA63-B3980AED3278}" type="slidenum">
              <a:rPr lang="en-US" smtClean="0"/>
              <a:t>36</a:t>
            </a:fld>
            <a:endParaRPr lang="en-US"/>
          </a:p>
        </p:txBody>
      </p:sp>
    </p:spTree>
    <p:extLst>
      <p:ext uri="{BB962C8B-B14F-4D97-AF65-F5344CB8AC3E}">
        <p14:creationId xmlns:p14="http://schemas.microsoft.com/office/powerpoint/2010/main" val="1982145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really</a:t>
            </a:r>
            <a:r>
              <a:rPr lang="en-US" baseline="0" dirty="0"/>
              <a:t> isn’t Wireless lighting, we still need power, but more to the point it is wireless communications to control the lighting....or Wireless Lighting Controls.  </a:t>
            </a:r>
            <a:endParaRPr lang="en-US" dirty="0"/>
          </a:p>
        </p:txBody>
      </p:sp>
      <p:sp>
        <p:nvSpPr>
          <p:cNvPr id="4" name="Slide Number Placeholder 3"/>
          <p:cNvSpPr>
            <a:spLocks noGrp="1"/>
          </p:cNvSpPr>
          <p:nvPr>
            <p:ph type="sldNum" sz="quarter" idx="10"/>
          </p:nvPr>
        </p:nvSpPr>
        <p:spPr/>
        <p:txBody>
          <a:bodyPr/>
          <a:lstStyle/>
          <a:p>
            <a:fld id="{06080715-FAE6-47F5-8041-441837EEC308}" type="slidenum">
              <a:rPr lang="en-US" smtClean="0"/>
              <a:t>37</a:t>
            </a:fld>
            <a:endParaRPr lang="en-US"/>
          </a:p>
        </p:txBody>
      </p:sp>
    </p:spTree>
    <p:extLst>
      <p:ext uri="{BB962C8B-B14F-4D97-AF65-F5344CB8AC3E}">
        <p14:creationId xmlns:p14="http://schemas.microsoft.com/office/powerpoint/2010/main" val="735858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manufacturer</a:t>
            </a:r>
            <a:r>
              <a:rPr lang="en-US" baseline="0" dirty="0"/>
              <a:t> need to choose from the ISM unlicensed bands available.  Different frequencies offer advantages.  900MHz is slower (2-3 Mbps) shorter distances, can penetrate better.  2.4MHz transmit data faster (up to 11Mbps), longer range, needs line of sight farther than several hundred yards.  Everyone needs to pick from one of these.</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38</a:t>
            </a:fld>
            <a:endParaRPr lang="en-US" dirty="0"/>
          </a:p>
        </p:txBody>
      </p:sp>
    </p:spTree>
    <p:extLst>
      <p:ext uri="{BB962C8B-B14F-4D97-AF65-F5344CB8AC3E}">
        <p14:creationId xmlns:p14="http://schemas.microsoft.com/office/powerpoint/2010/main" val="365119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Defining or the space </a:t>
            </a:r>
          </a:p>
          <a:p>
            <a:r>
              <a:rPr lang="en-US" baseline="0" dirty="0"/>
              <a:t>          Introducing Science and Art</a:t>
            </a:r>
          </a:p>
          <a:p>
            <a:r>
              <a:rPr lang="en-US" baseline="0" dirty="0"/>
              <a:t>          Education</a:t>
            </a:r>
          </a:p>
          <a:p>
            <a:r>
              <a:rPr lang="en-US" baseline="0" dirty="0"/>
              <a:t>          Lighting Application</a:t>
            </a:r>
          </a:p>
          <a:p>
            <a:r>
              <a:rPr lang="en-US" baseline="0" dirty="0"/>
              <a:t>	Research-based Practice / Experience</a:t>
            </a:r>
          </a:p>
          <a:p>
            <a:endParaRPr lang="en-US" baseline="0" dirty="0"/>
          </a:p>
          <a:p>
            <a:r>
              <a:rPr lang="en-US" baseline="0" dirty="0"/>
              <a:t> </a:t>
            </a:r>
          </a:p>
          <a:p>
            <a:r>
              <a:rPr lang="en-US" baseline="0" dirty="0"/>
              <a:t>    Quantity of Light</a:t>
            </a:r>
          </a:p>
          <a:p>
            <a:endParaRPr lang="en-US" baseline="0" dirty="0"/>
          </a:p>
          <a:p>
            <a:r>
              <a:rPr lang="en-US" baseline="0" dirty="0"/>
              <a:t>    Quality of Light</a:t>
            </a:r>
          </a:p>
          <a:p>
            <a:endParaRPr lang="en-US" baseline="0" dirty="0"/>
          </a:p>
          <a:p>
            <a:endParaRPr lang="en-US" baseline="0" dirty="0"/>
          </a:p>
          <a:p>
            <a:r>
              <a:rPr lang="en-US" baseline="0" dirty="0"/>
              <a:t>    Lighting Controls</a:t>
            </a:r>
          </a:p>
          <a:p>
            <a:r>
              <a:rPr lang="en-US" baseline="0" dirty="0"/>
              <a:t>           Optimize Efficiency</a:t>
            </a:r>
          </a:p>
          <a:p>
            <a:r>
              <a:rPr lang="en-US" baseline="0" dirty="0"/>
              <a:t>  </a:t>
            </a:r>
          </a:p>
          <a:p>
            <a:r>
              <a:rPr lang="en-US" baseline="0" dirty="0"/>
              <a:t>     </a:t>
            </a:r>
            <a:r>
              <a:rPr lang="en-US" dirty="0"/>
              <a:t> </a:t>
            </a:r>
          </a:p>
          <a:p>
            <a:r>
              <a:rPr lang="en-US" dirty="0"/>
              <a:t>     </a:t>
            </a:r>
          </a:p>
        </p:txBody>
      </p:sp>
      <p:sp>
        <p:nvSpPr>
          <p:cNvPr id="4" name="Slide Number Placeholder 3"/>
          <p:cNvSpPr>
            <a:spLocks noGrp="1"/>
          </p:cNvSpPr>
          <p:nvPr>
            <p:ph type="sldNum" sz="quarter" idx="10"/>
          </p:nvPr>
        </p:nvSpPr>
        <p:spPr/>
        <p:txBody>
          <a:bodyPr/>
          <a:lstStyle/>
          <a:p>
            <a:fld id="{FDE01771-CF58-4B62-ADA5-E0B1BE232027}" type="slidenum">
              <a:rPr lang="en-US" smtClean="0"/>
              <a:pPr/>
              <a:t>43</a:t>
            </a:fld>
            <a:endParaRPr lang="en-US" dirty="0"/>
          </a:p>
        </p:txBody>
      </p:sp>
    </p:spTree>
    <p:extLst>
      <p:ext uri="{BB962C8B-B14F-4D97-AF65-F5344CB8AC3E}">
        <p14:creationId xmlns:p14="http://schemas.microsoft.com/office/powerpoint/2010/main" val="676055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IES has recommended</a:t>
            </a:r>
            <a:r>
              <a:rPr lang="en-US" baseline="0" dirty="0"/>
              <a:t> light levels for various tasks.  Lighting software can predict the outcome prior to installation</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44</a:t>
            </a:fld>
            <a:endParaRPr lang="en-US" dirty="0"/>
          </a:p>
        </p:txBody>
      </p:sp>
    </p:spTree>
    <p:extLst>
      <p:ext uri="{BB962C8B-B14F-4D97-AF65-F5344CB8AC3E}">
        <p14:creationId xmlns:p14="http://schemas.microsoft.com/office/powerpoint/2010/main" val="2736021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Defining or the space </a:t>
            </a:r>
          </a:p>
          <a:p>
            <a:r>
              <a:rPr lang="en-US" baseline="0" dirty="0"/>
              <a:t>          Introducing Science and Art</a:t>
            </a:r>
          </a:p>
          <a:p>
            <a:r>
              <a:rPr lang="en-US" baseline="0" dirty="0"/>
              <a:t>          Education</a:t>
            </a:r>
          </a:p>
          <a:p>
            <a:r>
              <a:rPr lang="en-US" baseline="0" dirty="0"/>
              <a:t>          Lighting Application</a:t>
            </a:r>
          </a:p>
          <a:p>
            <a:r>
              <a:rPr lang="en-US" baseline="0" dirty="0"/>
              <a:t>	Research-based Practice / Experience</a:t>
            </a:r>
          </a:p>
          <a:p>
            <a:endParaRPr lang="en-US" baseline="0" dirty="0"/>
          </a:p>
          <a:p>
            <a:r>
              <a:rPr lang="en-US" baseline="0" dirty="0"/>
              <a:t> </a:t>
            </a:r>
          </a:p>
          <a:p>
            <a:r>
              <a:rPr lang="en-US" baseline="0" dirty="0"/>
              <a:t>    Quantity of Light</a:t>
            </a:r>
          </a:p>
          <a:p>
            <a:endParaRPr lang="en-US" baseline="0" dirty="0"/>
          </a:p>
          <a:p>
            <a:r>
              <a:rPr lang="en-US" baseline="0" dirty="0"/>
              <a:t>    Quality of Light</a:t>
            </a:r>
          </a:p>
          <a:p>
            <a:endParaRPr lang="en-US" baseline="0" dirty="0"/>
          </a:p>
          <a:p>
            <a:endParaRPr lang="en-US" baseline="0" dirty="0"/>
          </a:p>
          <a:p>
            <a:r>
              <a:rPr lang="en-US" baseline="0" dirty="0"/>
              <a:t>    Lighting Controls</a:t>
            </a:r>
          </a:p>
          <a:p>
            <a:r>
              <a:rPr lang="en-US" baseline="0" dirty="0"/>
              <a:t>           Optimize Efficiency</a:t>
            </a:r>
          </a:p>
          <a:p>
            <a:r>
              <a:rPr lang="en-US" baseline="0" dirty="0"/>
              <a:t>  </a:t>
            </a:r>
          </a:p>
          <a:p>
            <a:r>
              <a:rPr lang="en-US" baseline="0" dirty="0"/>
              <a:t>     </a:t>
            </a:r>
            <a:r>
              <a:rPr lang="en-US" dirty="0"/>
              <a:t> </a:t>
            </a:r>
          </a:p>
          <a:p>
            <a:r>
              <a:rPr lang="en-US" dirty="0"/>
              <a:t>     </a:t>
            </a:r>
          </a:p>
        </p:txBody>
      </p:sp>
      <p:sp>
        <p:nvSpPr>
          <p:cNvPr id="4" name="Slide Number Placeholder 3"/>
          <p:cNvSpPr>
            <a:spLocks noGrp="1"/>
          </p:cNvSpPr>
          <p:nvPr>
            <p:ph type="sldNum" sz="quarter" idx="10"/>
          </p:nvPr>
        </p:nvSpPr>
        <p:spPr/>
        <p:txBody>
          <a:bodyPr/>
          <a:lstStyle/>
          <a:p>
            <a:fld id="{FDE01771-CF58-4B62-ADA5-E0B1BE232027}" type="slidenum">
              <a:rPr lang="en-US" smtClean="0"/>
              <a:pPr/>
              <a:t>45</a:t>
            </a:fld>
            <a:endParaRPr lang="en-US" dirty="0"/>
          </a:p>
        </p:txBody>
      </p:sp>
    </p:spTree>
    <p:extLst>
      <p:ext uri="{BB962C8B-B14F-4D97-AF65-F5344CB8AC3E}">
        <p14:creationId xmlns:p14="http://schemas.microsoft.com/office/powerpoint/2010/main" val="751890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ea typeface="ＭＳ Ｐゴシック" pitchFamily="-123" charset="-128"/>
                <a:cs typeface="ＭＳ Ｐゴシック" pitchFamily="-123" charset="-128"/>
              </a:rPr>
              <a:t>Patented</a:t>
            </a:r>
            <a:r>
              <a:rPr lang="en-US" baseline="0" dirty="0">
                <a:ea typeface="ＭＳ Ｐゴシック" pitchFamily="-123" charset="-128"/>
                <a:cs typeface="ＭＳ Ｐゴシック" pitchFamily="-123" charset="-128"/>
              </a:rPr>
              <a:t> technology for square distributions.  The square distribution allows fixture and lamp manufacturers to create lighting designs that were previously impossible.</a:t>
            </a:r>
            <a:endParaRPr lang="en-US" dirty="0">
              <a:ea typeface="ＭＳ Ｐゴシック" pitchFamily="-123" charset="-128"/>
              <a:cs typeface="ＭＳ Ｐゴシック" pitchFamily="-123" charset="-128"/>
            </a:endParaRPr>
          </a:p>
        </p:txBody>
      </p:sp>
      <p:sp>
        <p:nvSpPr>
          <p:cNvPr id="30723"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50A307E2-A1AD-4F36-91F7-8E2480F7F9C4}" type="datetime1">
              <a:rPr lang="en-US">
                <a:solidFill>
                  <a:srgbClr val="000000"/>
                </a:solidFill>
                <a:latin typeface="Arial" pitchFamily="-123" charset="0"/>
                <a:ea typeface="ＭＳ Ｐゴシック" pitchFamily="-123" charset="-128"/>
                <a:cs typeface="ＭＳ Ｐゴシック" pitchFamily="-123" charset="-128"/>
              </a:rPr>
              <a:pPr fontAlgn="base">
                <a:spcBef>
                  <a:spcPct val="0"/>
                </a:spcBef>
                <a:spcAft>
                  <a:spcPct val="0"/>
                </a:spcAft>
              </a:pPr>
              <a:t>2/20/2017</a:t>
            </a:fld>
            <a:endParaRPr lang="en-US" dirty="0">
              <a:solidFill>
                <a:srgbClr val="000000"/>
              </a:solidFill>
              <a:latin typeface="Arial" pitchFamily="-123" charset="0"/>
              <a:ea typeface="ＭＳ Ｐゴシック" pitchFamily="-123" charset="-128"/>
              <a:cs typeface="ＭＳ Ｐゴシック" pitchFamily="-123" charset="-128"/>
            </a:endParaRPr>
          </a:p>
        </p:txBody>
      </p:sp>
      <p:sp>
        <p:nvSpPr>
          <p:cNvPr id="30724"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a:solidFill>
                  <a:srgbClr val="000000"/>
                </a:solidFill>
                <a:latin typeface="Arial" pitchFamily="-123" charset="0"/>
                <a:ea typeface="ＭＳ Ｐゴシック" pitchFamily="-123" charset="-128"/>
                <a:cs typeface="ＭＳ Ｐゴシック" pitchFamily="-123" charset="-128"/>
              </a:rPr>
              <a:t>Illumitex CONFIDENTIAL</a:t>
            </a:r>
          </a:p>
        </p:txBody>
      </p:sp>
      <p:sp>
        <p:nvSpPr>
          <p:cNvPr id="30725"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F55879-60E8-44AD-A91D-F4D55A56C0ED}" type="slidenum">
              <a:rPr lang="en-US">
                <a:solidFill>
                  <a:srgbClr val="000000"/>
                </a:solidFill>
                <a:latin typeface="Arial" pitchFamily="-123" charset="0"/>
                <a:ea typeface="ＭＳ Ｐゴシック" pitchFamily="-123" charset="-128"/>
                <a:cs typeface="ＭＳ Ｐゴシック" pitchFamily="-123" charset="-128"/>
              </a:rPr>
              <a:pPr fontAlgn="base">
                <a:spcBef>
                  <a:spcPct val="0"/>
                </a:spcBef>
                <a:spcAft>
                  <a:spcPct val="0"/>
                </a:spcAft>
              </a:pPr>
              <a:t>49</a:t>
            </a:fld>
            <a:endParaRPr lang="en-US" dirty="0">
              <a:solidFill>
                <a:srgbClr val="000000"/>
              </a:solidFill>
              <a:latin typeface="Arial" pitchFamily="-123" charset="0"/>
              <a:ea typeface="ＭＳ Ｐゴシック" pitchFamily="-123" charset="-128"/>
              <a:cs typeface="ＭＳ Ｐゴシック" pitchFamily="-123" charset="-128"/>
            </a:endParaRPr>
          </a:p>
        </p:txBody>
      </p:sp>
    </p:spTree>
    <p:extLst>
      <p:ext uri="{BB962C8B-B14F-4D97-AF65-F5344CB8AC3E}">
        <p14:creationId xmlns:p14="http://schemas.microsoft.com/office/powerpoint/2010/main" val="110092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any lighting technology,</a:t>
            </a:r>
            <a:r>
              <a:rPr lang="en-US" baseline="0" dirty="0"/>
              <a:t> LED’s have lots of data available.  Manufacturers Data sheets, NCQLP, photometry.  It’s all available IF YOU ASK.</a:t>
            </a:r>
            <a:endParaRPr lang="en-US" dirty="0"/>
          </a:p>
        </p:txBody>
      </p:sp>
      <p:sp>
        <p:nvSpPr>
          <p:cNvPr id="4" name="Slide Number Placeholder 3"/>
          <p:cNvSpPr>
            <a:spLocks noGrp="1"/>
          </p:cNvSpPr>
          <p:nvPr>
            <p:ph type="sldNum" sz="quarter" idx="10"/>
          </p:nvPr>
        </p:nvSpPr>
        <p:spPr/>
        <p:txBody>
          <a:bodyPr/>
          <a:lstStyle/>
          <a:p>
            <a:fld id="{B186AEF6-5D16-CE4B-A93D-7ED28E468EBD}" type="slidenum">
              <a:rPr lang="en-US" smtClean="0"/>
              <a:t>6</a:t>
            </a:fld>
            <a:endParaRPr lang="en-US" dirty="0"/>
          </a:p>
        </p:txBody>
      </p:sp>
    </p:spTree>
    <p:extLst>
      <p:ext uri="{BB962C8B-B14F-4D97-AF65-F5344CB8AC3E}">
        <p14:creationId xmlns:p14="http://schemas.microsoft.com/office/powerpoint/2010/main" val="797830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up to 12% </a:t>
            </a:r>
            <a:r>
              <a:rPr lang="en-US" baseline="0" dirty="0" err="1"/>
              <a:t>uplight</a:t>
            </a:r>
            <a:r>
              <a:rPr lang="en-US" baseline="0" dirty="0"/>
              <a:t>.  Point out the scalloping on the A slide and how dark the front of the racks are compared to the smooth/volumetric lighting shown on the B slide.</a:t>
            </a:r>
            <a:endParaRPr lang="en-US" dirty="0"/>
          </a:p>
        </p:txBody>
      </p:sp>
      <p:sp>
        <p:nvSpPr>
          <p:cNvPr id="4" name="Slide Number Placeholder 3"/>
          <p:cNvSpPr>
            <a:spLocks noGrp="1"/>
          </p:cNvSpPr>
          <p:nvPr>
            <p:ph type="sldNum" sz="quarter" idx="10"/>
          </p:nvPr>
        </p:nvSpPr>
        <p:spPr/>
        <p:txBody>
          <a:bodyPr/>
          <a:lstStyle/>
          <a:p>
            <a:fld id="{5E7B369A-A32E-0048-BB8C-D1C65FB3A245}" type="slidenum">
              <a:rPr lang="en-US" smtClean="0"/>
              <a:t>53</a:t>
            </a:fld>
            <a:endParaRPr lang="en-US"/>
          </a:p>
        </p:txBody>
      </p:sp>
    </p:spTree>
    <p:extLst>
      <p:ext uri="{BB962C8B-B14F-4D97-AF65-F5344CB8AC3E}">
        <p14:creationId xmlns:p14="http://schemas.microsoft.com/office/powerpoint/2010/main" val="3801448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55</a:t>
            </a:fld>
            <a:endParaRPr lang="en-US" dirty="0"/>
          </a:p>
        </p:txBody>
      </p:sp>
    </p:spTree>
    <p:extLst>
      <p:ext uri="{BB962C8B-B14F-4D97-AF65-F5344CB8AC3E}">
        <p14:creationId xmlns:p14="http://schemas.microsoft.com/office/powerpoint/2010/main" val="3033787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Defining or the space </a:t>
            </a:r>
          </a:p>
          <a:p>
            <a:r>
              <a:rPr lang="en-US" baseline="0" dirty="0"/>
              <a:t>          Introducing Science and Art</a:t>
            </a:r>
          </a:p>
          <a:p>
            <a:r>
              <a:rPr lang="en-US" baseline="0" dirty="0"/>
              <a:t>          Education</a:t>
            </a:r>
          </a:p>
          <a:p>
            <a:r>
              <a:rPr lang="en-US" baseline="0" dirty="0"/>
              <a:t>          Lighting Application</a:t>
            </a:r>
          </a:p>
          <a:p>
            <a:r>
              <a:rPr lang="en-US" baseline="0" dirty="0"/>
              <a:t>	Research-based Practice / Experience</a:t>
            </a:r>
          </a:p>
          <a:p>
            <a:endParaRPr lang="en-US" baseline="0" dirty="0"/>
          </a:p>
          <a:p>
            <a:r>
              <a:rPr lang="en-US" baseline="0" dirty="0"/>
              <a:t> </a:t>
            </a:r>
          </a:p>
          <a:p>
            <a:r>
              <a:rPr lang="en-US" baseline="0" dirty="0"/>
              <a:t>    Quantity of Light</a:t>
            </a:r>
          </a:p>
          <a:p>
            <a:endParaRPr lang="en-US" baseline="0" dirty="0"/>
          </a:p>
          <a:p>
            <a:r>
              <a:rPr lang="en-US" baseline="0" dirty="0"/>
              <a:t>    Quality of Light</a:t>
            </a:r>
          </a:p>
          <a:p>
            <a:endParaRPr lang="en-US" baseline="0" dirty="0"/>
          </a:p>
          <a:p>
            <a:endParaRPr lang="en-US" baseline="0" dirty="0"/>
          </a:p>
          <a:p>
            <a:r>
              <a:rPr lang="en-US" baseline="0" dirty="0"/>
              <a:t>    Lighting Controls</a:t>
            </a:r>
          </a:p>
          <a:p>
            <a:r>
              <a:rPr lang="en-US" baseline="0" dirty="0"/>
              <a:t>           Optimize Efficiency</a:t>
            </a:r>
          </a:p>
          <a:p>
            <a:r>
              <a:rPr lang="en-US" baseline="0" dirty="0"/>
              <a:t>  </a:t>
            </a:r>
          </a:p>
          <a:p>
            <a:r>
              <a:rPr lang="en-US" baseline="0" dirty="0"/>
              <a:t>     </a:t>
            </a:r>
            <a:r>
              <a:rPr lang="en-US" dirty="0"/>
              <a:t> </a:t>
            </a:r>
          </a:p>
          <a:p>
            <a:r>
              <a:rPr lang="en-US" dirty="0"/>
              <a:t>     </a:t>
            </a:r>
          </a:p>
        </p:txBody>
      </p:sp>
      <p:sp>
        <p:nvSpPr>
          <p:cNvPr id="4" name="Slide Number Placeholder 3"/>
          <p:cNvSpPr>
            <a:spLocks noGrp="1"/>
          </p:cNvSpPr>
          <p:nvPr>
            <p:ph type="sldNum" sz="quarter" idx="10"/>
          </p:nvPr>
        </p:nvSpPr>
        <p:spPr/>
        <p:txBody>
          <a:bodyPr/>
          <a:lstStyle/>
          <a:p>
            <a:fld id="{FDE01771-CF58-4B62-ADA5-E0B1BE232027}" type="slidenum">
              <a:rPr lang="en-US" smtClean="0"/>
              <a:pPr/>
              <a:t>56</a:t>
            </a:fld>
            <a:endParaRPr lang="en-US" dirty="0"/>
          </a:p>
        </p:txBody>
      </p:sp>
    </p:spTree>
    <p:extLst>
      <p:ext uri="{BB962C8B-B14F-4D97-AF65-F5344CB8AC3E}">
        <p14:creationId xmlns:p14="http://schemas.microsoft.com/office/powerpoint/2010/main" val="3455211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Defining or the space </a:t>
            </a:r>
          </a:p>
          <a:p>
            <a:r>
              <a:rPr lang="en-US" baseline="0" dirty="0"/>
              <a:t>          Introducing Science and Art</a:t>
            </a:r>
          </a:p>
          <a:p>
            <a:r>
              <a:rPr lang="en-US" baseline="0" dirty="0"/>
              <a:t>          Education</a:t>
            </a:r>
          </a:p>
          <a:p>
            <a:r>
              <a:rPr lang="en-US" baseline="0" dirty="0"/>
              <a:t>          Lighting Application</a:t>
            </a:r>
          </a:p>
          <a:p>
            <a:r>
              <a:rPr lang="en-US" baseline="0" dirty="0"/>
              <a:t>	Research-based Practice / Experience</a:t>
            </a:r>
          </a:p>
          <a:p>
            <a:endParaRPr lang="en-US" baseline="0" dirty="0"/>
          </a:p>
          <a:p>
            <a:r>
              <a:rPr lang="en-US" baseline="0" dirty="0"/>
              <a:t> </a:t>
            </a:r>
          </a:p>
          <a:p>
            <a:r>
              <a:rPr lang="en-US" baseline="0" dirty="0"/>
              <a:t>    Quantity of Light</a:t>
            </a:r>
          </a:p>
          <a:p>
            <a:endParaRPr lang="en-US" baseline="0" dirty="0"/>
          </a:p>
          <a:p>
            <a:r>
              <a:rPr lang="en-US" baseline="0" dirty="0"/>
              <a:t>    Quality of Light</a:t>
            </a:r>
          </a:p>
          <a:p>
            <a:endParaRPr lang="en-US" baseline="0" dirty="0"/>
          </a:p>
          <a:p>
            <a:endParaRPr lang="en-US" baseline="0" dirty="0"/>
          </a:p>
          <a:p>
            <a:r>
              <a:rPr lang="en-US" baseline="0" dirty="0"/>
              <a:t>    Lighting Controls</a:t>
            </a:r>
          </a:p>
          <a:p>
            <a:r>
              <a:rPr lang="en-US" baseline="0" dirty="0"/>
              <a:t>           Optimize Efficiency</a:t>
            </a:r>
          </a:p>
          <a:p>
            <a:r>
              <a:rPr lang="en-US" baseline="0" dirty="0"/>
              <a:t>  </a:t>
            </a:r>
          </a:p>
          <a:p>
            <a:r>
              <a:rPr lang="en-US" baseline="0" dirty="0"/>
              <a:t>     </a:t>
            </a:r>
            <a:r>
              <a:rPr lang="en-US" dirty="0"/>
              <a:t> </a:t>
            </a:r>
          </a:p>
          <a:p>
            <a:r>
              <a:rPr lang="en-US" dirty="0"/>
              <a:t>     </a:t>
            </a:r>
          </a:p>
        </p:txBody>
      </p:sp>
      <p:sp>
        <p:nvSpPr>
          <p:cNvPr id="4" name="Slide Number Placeholder 3"/>
          <p:cNvSpPr>
            <a:spLocks noGrp="1"/>
          </p:cNvSpPr>
          <p:nvPr>
            <p:ph type="sldNum" sz="quarter" idx="10"/>
          </p:nvPr>
        </p:nvSpPr>
        <p:spPr/>
        <p:txBody>
          <a:bodyPr/>
          <a:lstStyle/>
          <a:p>
            <a:fld id="{FDE01771-CF58-4B62-ADA5-E0B1BE232027}" type="slidenum">
              <a:rPr lang="en-US" smtClean="0"/>
              <a:pPr/>
              <a:t>59</a:t>
            </a:fld>
            <a:endParaRPr lang="en-US" dirty="0"/>
          </a:p>
        </p:txBody>
      </p:sp>
    </p:spTree>
    <p:extLst>
      <p:ext uri="{BB962C8B-B14F-4D97-AF65-F5344CB8AC3E}">
        <p14:creationId xmlns:p14="http://schemas.microsoft.com/office/powerpoint/2010/main" val="426738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Lighting Controls</a:t>
            </a:r>
          </a:p>
          <a:p>
            <a:r>
              <a:rPr lang="en-US" baseline="0" dirty="0"/>
              <a:t>           Optimize Efficiency</a:t>
            </a:r>
          </a:p>
          <a:p>
            <a:r>
              <a:rPr lang="en-US" baseline="0" dirty="0"/>
              <a:t>  </a:t>
            </a:r>
          </a:p>
          <a:p>
            <a:r>
              <a:rPr lang="en-US" baseline="0" dirty="0"/>
              <a:t>     </a:t>
            </a:r>
            <a:r>
              <a:rPr lang="en-US" dirty="0"/>
              <a:t> </a:t>
            </a:r>
          </a:p>
          <a:p>
            <a:r>
              <a:rPr lang="en-US" dirty="0"/>
              <a:t>     </a:t>
            </a:r>
          </a:p>
        </p:txBody>
      </p:sp>
      <p:sp>
        <p:nvSpPr>
          <p:cNvPr id="4" name="Slide Number Placeholder 3"/>
          <p:cNvSpPr>
            <a:spLocks noGrp="1"/>
          </p:cNvSpPr>
          <p:nvPr>
            <p:ph type="sldNum" sz="quarter" idx="10"/>
          </p:nvPr>
        </p:nvSpPr>
        <p:spPr/>
        <p:txBody>
          <a:bodyPr/>
          <a:lstStyle/>
          <a:p>
            <a:fld id="{FDE01771-CF58-4B62-ADA5-E0B1BE232027}" type="slidenum">
              <a:rPr lang="en-US" smtClean="0"/>
              <a:pPr/>
              <a:t>62</a:t>
            </a:fld>
            <a:endParaRPr lang="en-US" dirty="0"/>
          </a:p>
        </p:txBody>
      </p:sp>
    </p:spTree>
    <p:extLst>
      <p:ext uri="{BB962C8B-B14F-4D97-AF65-F5344CB8AC3E}">
        <p14:creationId xmlns:p14="http://schemas.microsoft.com/office/powerpoint/2010/main" val="1753035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85302" indent="-302039">
              <a:defRPr>
                <a:solidFill>
                  <a:schemeClr val="tx1"/>
                </a:solidFill>
                <a:latin typeface="Tahoma" charset="0"/>
              </a:defRPr>
            </a:lvl2pPr>
            <a:lvl3pPr marL="1208157" indent="-241632">
              <a:defRPr>
                <a:solidFill>
                  <a:schemeClr val="tx1"/>
                </a:solidFill>
                <a:latin typeface="Tahoma" charset="0"/>
              </a:defRPr>
            </a:lvl3pPr>
            <a:lvl4pPr marL="1691420" indent="-241632">
              <a:defRPr>
                <a:solidFill>
                  <a:schemeClr val="tx1"/>
                </a:solidFill>
                <a:latin typeface="Tahoma" charset="0"/>
              </a:defRPr>
            </a:lvl4pPr>
            <a:lvl5pPr marL="2174684" indent="-241632">
              <a:defRPr>
                <a:solidFill>
                  <a:schemeClr val="tx1"/>
                </a:solidFill>
                <a:latin typeface="Tahoma" charset="0"/>
              </a:defRPr>
            </a:lvl5pPr>
            <a:lvl6pPr marL="2657947" indent="-241632" eaLnBrk="0" fontAlgn="base" hangingPunct="0">
              <a:spcBef>
                <a:spcPct val="0"/>
              </a:spcBef>
              <a:spcAft>
                <a:spcPct val="0"/>
              </a:spcAft>
              <a:defRPr>
                <a:solidFill>
                  <a:schemeClr val="tx1"/>
                </a:solidFill>
                <a:latin typeface="Tahoma" charset="0"/>
              </a:defRPr>
            </a:lvl6pPr>
            <a:lvl7pPr marL="3141210" indent="-241632" eaLnBrk="0" fontAlgn="base" hangingPunct="0">
              <a:spcBef>
                <a:spcPct val="0"/>
              </a:spcBef>
              <a:spcAft>
                <a:spcPct val="0"/>
              </a:spcAft>
              <a:defRPr>
                <a:solidFill>
                  <a:schemeClr val="tx1"/>
                </a:solidFill>
                <a:latin typeface="Tahoma" charset="0"/>
              </a:defRPr>
            </a:lvl7pPr>
            <a:lvl8pPr marL="3624473" indent="-241632" eaLnBrk="0" fontAlgn="base" hangingPunct="0">
              <a:spcBef>
                <a:spcPct val="0"/>
              </a:spcBef>
              <a:spcAft>
                <a:spcPct val="0"/>
              </a:spcAft>
              <a:defRPr>
                <a:solidFill>
                  <a:schemeClr val="tx1"/>
                </a:solidFill>
                <a:latin typeface="Tahoma" charset="0"/>
              </a:defRPr>
            </a:lvl8pPr>
            <a:lvl9pPr marL="4107736" indent="-241632" eaLnBrk="0" fontAlgn="base" hangingPunct="0">
              <a:spcBef>
                <a:spcPct val="0"/>
              </a:spcBef>
              <a:spcAft>
                <a:spcPct val="0"/>
              </a:spcAft>
              <a:defRPr>
                <a:solidFill>
                  <a:schemeClr val="tx1"/>
                </a:solidFill>
                <a:latin typeface="Tahoma" charset="0"/>
              </a:defRPr>
            </a:lvl9pPr>
          </a:lstStyle>
          <a:p>
            <a:fld id="{F4BDCE0B-CCAE-44EC-B1A2-886FF4AE3560}" type="slidenum">
              <a:rPr lang="en-US" smtClean="0">
                <a:latin typeface="Arial" charset="0"/>
              </a:rPr>
              <a:pPr/>
              <a:t>66</a:t>
            </a:fld>
            <a:endParaRPr lang="en-US">
              <a:latin typeface="Arial" charset="0"/>
            </a:endParaRPr>
          </a:p>
        </p:txBody>
      </p:sp>
      <p:sp>
        <p:nvSpPr>
          <p:cNvPr id="119811" name="Rectangle 2"/>
          <p:cNvSpPr>
            <a:spLocks noGrp="1" noRot="1" noChangeAspect="1" noChangeArrowheads="1" noTextEdit="1"/>
          </p:cNvSpPr>
          <p:nvPr>
            <p:ph type="sldImg"/>
          </p:nvPr>
        </p:nvSpPr>
        <p:spPr>
          <a:xfrm>
            <a:off x="1258888" y="722313"/>
            <a:ext cx="4802187" cy="3600450"/>
          </a:xfrm>
          <a:ln/>
        </p:spPr>
      </p:sp>
      <p:sp>
        <p:nvSpPr>
          <p:cNvPr id="1198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So an LED luminaire solution, when properly applied, does indeed deliver better illumination for living – by delivering superior performance and significant energy savings. But while I’m on the subject of energy savings, its worth taking this example one step further by adding in the benefit of a bi-level control. </a:t>
            </a:r>
          </a:p>
          <a:p>
            <a:pPr eaLnBrk="1" hangingPunct="1"/>
            <a:endParaRPr lang="en-US" dirty="0"/>
          </a:p>
          <a:p>
            <a:pPr eaLnBrk="1" hangingPunct="1"/>
            <a:r>
              <a:rPr lang="en-US" dirty="0"/>
              <a:t>When we add the bi-level control with Part Night capability, we are able to shut off one half of the light engines automatically, half way through the nights. This is a tremendous solution because, like in the parking lot in this image, we can save another 50% energy in the back part of this parking lot – the area furthest away from the buildings – half way through the evening, when no one will park in this area. </a:t>
            </a:r>
          </a:p>
          <a:p>
            <a:pPr eaLnBrk="1" hangingPunct="1"/>
            <a:endParaRPr lang="en-US" dirty="0"/>
          </a:p>
          <a:p>
            <a:pPr eaLnBrk="1" hangingPunct="1"/>
            <a:r>
              <a:rPr lang="en-US" dirty="0"/>
              <a:t>If we applied this technology across the entire parking lot, we could save another 33% in energy consumption atop the savings that the LED provides.</a:t>
            </a:r>
          </a:p>
        </p:txBody>
      </p:sp>
    </p:spTree>
    <p:extLst>
      <p:ext uri="{BB962C8B-B14F-4D97-AF65-F5344CB8AC3E}">
        <p14:creationId xmlns:p14="http://schemas.microsoft.com/office/powerpoint/2010/main" val="283657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much is too much or </a:t>
            </a:r>
            <a:r>
              <a:rPr lang="en-US"/>
              <a:t>too little?</a:t>
            </a:r>
          </a:p>
        </p:txBody>
      </p:sp>
      <p:sp>
        <p:nvSpPr>
          <p:cNvPr id="4" name="Slide Number Placeholder 3"/>
          <p:cNvSpPr>
            <a:spLocks noGrp="1"/>
          </p:cNvSpPr>
          <p:nvPr>
            <p:ph type="sldNum" sz="quarter" idx="10"/>
          </p:nvPr>
        </p:nvSpPr>
        <p:spPr/>
        <p:txBody>
          <a:bodyPr/>
          <a:lstStyle/>
          <a:p>
            <a:fld id="{811EAA84-B8AA-40D6-B884-24D5300488D3}" type="slidenum">
              <a:rPr lang="en-US" smtClean="0"/>
              <a:t>67</a:t>
            </a:fld>
            <a:endParaRPr lang="en-US" dirty="0"/>
          </a:p>
        </p:txBody>
      </p:sp>
    </p:spTree>
    <p:extLst>
      <p:ext uri="{BB962C8B-B14F-4D97-AF65-F5344CB8AC3E}">
        <p14:creationId xmlns:p14="http://schemas.microsoft.com/office/powerpoint/2010/main" val="83812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internet</a:t>
            </a:r>
            <a:r>
              <a:rPr lang="en-US" baseline="0" dirty="0"/>
              <a:t> has enabled accessibility to more information than ever before, but is it good information?</a:t>
            </a:r>
            <a:endParaRPr lang="en-US" dirty="0"/>
          </a:p>
          <a:p>
            <a:r>
              <a:rPr lang="en-US" dirty="0"/>
              <a:t>It’s not uncommon to find 10pages of data on one model</a:t>
            </a:r>
            <a:r>
              <a:rPr lang="en-US" baseline="0" dirty="0"/>
              <a:t> of LED Luminaire.  Use it to determine the exact configuration you need to meet your goals.  </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7</a:t>
            </a:fld>
            <a:endParaRPr lang="en-US" dirty="0"/>
          </a:p>
        </p:txBody>
      </p:sp>
    </p:spTree>
    <p:extLst>
      <p:ext uri="{BB962C8B-B14F-4D97-AF65-F5344CB8AC3E}">
        <p14:creationId xmlns:p14="http://schemas.microsoft.com/office/powerpoint/2010/main" val="935651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I going to cover:</a:t>
            </a:r>
          </a:p>
          <a:p>
            <a:pPr marL="228600" indent="-228600">
              <a:buAutoNum type="arabicParenR"/>
            </a:pPr>
            <a:r>
              <a:rPr lang="en-US" baseline="0" dirty="0"/>
              <a:t>Why are you lighting the space?</a:t>
            </a:r>
          </a:p>
          <a:p>
            <a:pPr marL="228600" indent="-228600">
              <a:buAutoNum type="arabicParenR"/>
            </a:pPr>
            <a:r>
              <a:rPr lang="en-US" baseline="0" dirty="0"/>
              <a:t>What will it look like over time?  How do you know?</a:t>
            </a:r>
          </a:p>
          <a:p>
            <a:pPr marL="228600" indent="-228600">
              <a:buAutoNum type="arabicParenR"/>
            </a:pPr>
            <a:r>
              <a:rPr lang="en-US" baseline="0" dirty="0"/>
              <a:t>Which style of light do you need?</a:t>
            </a:r>
          </a:p>
          <a:p>
            <a:pPr marL="228600" indent="-228600">
              <a:buAutoNum type="arabicParenR"/>
            </a:pPr>
            <a:r>
              <a:rPr lang="en-US" baseline="0" dirty="0"/>
              <a:t>What are these things?</a:t>
            </a:r>
          </a:p>
          <a:p>
            <a:pPr marL="228600" indent="-228600">
              <a:buAutoNum type="arabicParenR"/>
            </a:pPr>
            <a:r>
              <a:rPr lang="en-US" baseline="0" dirty="0"/>
              <a:t>Can it be controlled?</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8</a:t>
            </a:fld>
            <a:endParaRPr lang="en-US" dirty="0"/>
          </a:p>
        </p:txBody>
      </p:sp>
    </p:spTree>
    <p:extLst>
      <p:ext uri="{BB962C8B-B14F-4D97-AF65-F5344CB8AC3E}">
        <p14:creationId xmlns:p14="http://schemas.microsoft.com/office/powerpoint/2010/main" val="3011038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imagine</a:t>
            </a:r>
            <a:r>
              <a:rPr lang="en-US" baseline="0" dirty="0"/>
              <a:t>, nothing stays new forever.  </a:t>
            </a:r>
          </a:p>
          <a:p>
            <a:r>
              <a:rPr lang="en-US" baseline="0" dirty="0"/>
              <a:t>These things are industry accepted depreciation factors used in determining how a light will fare in the future.</a:t>
            </a:r>
          </a:p>
          <a:p>
            <a:r>
              <a:rPr lang="en-US" baseline="0" dirty="0"/>
              <a:t>As with anything, good information up front yields more accurate results+</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9</a:t>
            </a:fld>
            <a:endParaRPr lang="en-US" dirty="0"/>
          </a:p>
        </p:txBody>
      </p:sp>
    </p:spTree>
    <p:extLst>
      <p:ext uri="{BB962C8B-B14F-4D97-AF65-F5344CB8AC3E}">
        <p14:creationId xmlns:p14="http://schemas.microsoft.com/office/powerpoint/2010/main" val="1682111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model</a:t>
            </a:r>
            <a:r>
              <a:rPr lang="en-US" baseline="0" dirty="0"/>
              <a:t> of light, 7 lumen output selections, 10 optical distributions, 4 color temperatures, 3 CRI choices.  LOTS OF OPTIONS.  Ask for help in selecting…</a:t>
            </a:r>
            <a:endParaRPr lang="en-US" dirty="0"/>
          </a:p>
        </p:txBody>
      </p:sp>
      <p:sp>
        <p:nvSpPr>
          <p:cNvPr id="4" name="Slide Number Placeholder 3"/>
          <p:cNvSpPr>
            <a:spLocks noGrp="1"/>
          </p:cNvSpPr>
          <p:nvPr>
            <p:ph type="sldNum" sz="quarter" idx="10"/>
          </p:nvPr>
        </p:nvSpPr>
        <p:spPr/>
        <p:txBody>
          <a:bodyPr/>
          <a:lstStyle/>
          <a:p>
            <a:fld id="{811EAA84-B8AA-40D6-B884-24D5300488D3}" type="slidenum">
              <a:rPr lang="en-US" smtClean="0"/>
              <a:t>10</a:t>
            </a:fld>
            <a:endParaRPr lang="en-US" dirty="0"/>
          </a:p>
        </p:txBody>
      </p:sp>
    </p:spTree>
    <p:extLst>
      <p:ext uri="{BB962C8B-B14F-4D97-AF65-F5344CB8AC3E}">
        <p14:creationId xmlns:p14="http://schemas.microsoft.com/office/powerpoint/2010/main" val="269282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a:t>
            </a:r>
            <a:r>
              <a:rPr lang="en-US" baseline="0" dirty="0"/>
              <a:t> LDD, we’re given charts from the IES.  Luminaire construction has a large impact on how well it will product light and for how long.</a:t>
            </a:r>
            <a:endParaRPr lang="en-US" dirty="0"/>
          </a:p>
        </p:txBody>
      </p:sp>
      <p:sp>
        <p:nvSpPr>
          <p:cNvPr id="4" name="Slide Number Placeholder 3"/>
          <p:cNvSpPr>
            <a:spLocks noGrp="1"/>
          </p:cNvSpPr>
          <p:nvPr>
            <p:ph type="sldNum" sz="quarter" idx="10"/>
          </p:nvPr>
        </p:nvSpPr>
        <p:spPr/>
        <p:txBody>
          <a:bodyPr/>
          <a:lstStyle/>
          <a:p>
            <a:fld id="{874CB0B0-196B-4089-B953-2548247342B4}" type="slidenum">
              <a:rPr lang="en-US" smtClean="0"/>
              <a:pPr/>
              <a:t>11</a:t>
            </a:fld>
            <a:endParaRPr lang="en-US"/>
          </a:p>
        </p:txBody>
      </p:sp>
    </p:spTree>
    <p:extLst>
      <p:ext uri="{BB962C8B-B14F-4D97-AF65-F5344CB8AC3E}">
        <p14:creationId xmlns:p14="http://schemas.microsoft.com/office/powerpoint/2010/main" val="1684308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477DE6-75CA-43D1-8140-6DCDBD7C1210}" type="datetimeFigureOut">
              <a:rPr lang="en-US" smtClean="0"/>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D682F9-8CE4-4206-B5B5-DEE38CE12C95}"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477DE6-75CA-43D1-8140-6DCDBD7C1210}" type="datetimeFigureOut">
              <a:rPr lang="en-US" smtClean="0"/>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D682F9-8CE4-4206-B5B5-DEE38CE12C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477DE6-75CA-43D1-8140-6DCDBD7C1210}" type="datetimeFigureOut">
              <a:rPr lang="en-US" smtClean="0"/>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D682F9-8CE4-4206-B5B5-DEE38CE12C9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Subhea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0791" y="1172653"/>
            <a:ext cx="7886700" cy="459081"/>
          </a:xfrm>
          <a:prstGeom prst="rect">
            <a:avLst/>
          </a:prstGeom>
        </p:spPr>
        <p:txBody>
          <a:bodyPr/>
          <a:lstStyle>
            <a:lvl1pPr marL="0" indent="0" algn="l">
              <a:buNone/>
              <a:defRPr sz="2400">
                <a:solidFill>
                  <a:srgbClr val="DA291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p:cNvSpPr>
            <a:spLocks noGrp="1"/>
          </p:cNvSpPr>
          <p:nvPr>
            <p:ph type="title"/>
          </p:nvPr>
        </p:nvSpPr>
        <p:spPr>
          <a:xfrm>
            <a:off x="370791" y="618265"/>
            <a:ext cx="7886700" cy="582650"/>
          </a:xfrm>
          <a:prstGeom prst="rect">
            <a:avLst/>
          </a:prstGeom>
        </p:spPr>
        <p:txBody>
          <a:bodyPr anchor="t"/>
          <a:lstStyle/>
          <a:p>
            <a:r>
              <a:rPr lang="en-US"/>
              <a:t>Click to edit Master title style</a:t>
            </a:r>
          </a:p>
        </p:txBody>
      </p:sp>
    </p:spTree>
    <p:extLst>
      <p:ext uri="{BB962C8B-B14F-4D97-AF65-F5344CB8AC3E}">
        <p14:creationId xmlns:p14="http://schemas.microsoft.com/office/powerpoint/2010/main" val="13138902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285750" y="1153433"/>
            <a:ext cx="4114800" cy="4172404"/>
          </a:xfrm>
          <a:prstGeom prst="rect">
            <a:avLst/>
          </a:prstGeom>
        </p:spPr>
        <p:txBody>
          <a:bodyPr/>
          <a:lstStyle>
            <a:lvl1pPr marL="0" indent="0">
              <a:buNone/>
              <a:defRPr sz="19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8" name="Picture Placeholder 2"/>
          <p:cNvSpPr>
            <a:spLocks noGrp="1"/>
          </p:cNvSpPr>
          <p:nvPr>
            <p:ph type="pic" idx="10"/>
          </p:nvPr>
        </p:nvSpPr>
        <p:spPr>
          <a:xfrm>
            <a:off x="4743450" y="1153433"/>
            <a:ext cx="4114800" cy="4172404"/>
          </a:xfrm>
          <a:prstGeom prst="rect">
            <a:avLst/>
          </a:prstGeom>
        </p:spPr>
        <p:txBody>
          <a:bodyPr/>
          <a:lstStyle>
            <a:lvl1pPr marL="0" indent="0">
              <a:buNone/>
              <a:defRPr sz="19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9" name="Text Placeholder 10"/>
          <p:cNvSpPr>
            <a:spLocks noGrp="1"/>
          </p:cNvSpPr>
          <p:nvPr>
            <p:ph type="body" sz="quarter" idx="11" hasCustomPrompt="1"/>
          </p:nvPr>
        </p:nvSpPr>
        <p:spPr>
          <a:xfrm>
            <a:off x="211931" y="5429530"/>
            <a:ext cx="3992166" cy="336776"/>
          </a:xfrm>
          <a:prstGeom prst="rect">
            <a:avLst/>
          </a:prstGeom>
        </p:spPr>
        <p:txBody>
          <a:bodyPr/>
          <a:lstStyle>
            <a:lvl1pPr marL="0" indent="0">
              <a:buFontTx/>
              <a:buNone/>
              <a:defRPr sz="1050" i="1">
                <a:solidFill>
                  <a:srgbClr val="0A90D5"/>
                </a:solidFill>
              </a:defRPr>
            </a:lvl1pPr>
          </a:lstStyle>
          <a:p>
            <a:pPr lvl="0"/>
            <a:r>
              <a:rPr lang="en-US" dirty="0"/>
              <a:t>Product or image caption</a:t>
            </a:r>
          </a:p>
        </p:txBody>
      </p:sp>
      <p:sp>
        <p:nvSpPr>
          <p:cNvPr id="11" name="Text Placeholder 10"/>
          <p:cNvSpPr>
            <a:spLocks noGrp="1"/>
          </p:cNvSpPr>
          <p:nvPr>
            <p:ph type="body" sz="quarter" idx="12" hasCustomPrompt="1"/>
          </p:nvPr>
        </p:nvSpPr>
        <p:spPr>
          <a:xfrm>
            <a:off x="4694124" y="5429530"/>
            <a:ext cx="3992166" cy="336776"/>
          </a:xfrm>
          <a:prstGeom prst="rect">
            <a:avLst/>
          </a:prstGeom>
        </p:spPr>
        <p:txBody>
          <a:bodyPr/>
          <a:lstStyle>
            <a:lvl1pPr marL="0" indent="0">
              <a:buFontTx/>
              <a:buNone/>
              <a:defRPr sz="1050" i="1">
                <a:solidFill>
                  <a:srgbClr val="0A90D5"/>
                </a:solidFill>
              </a:defRPr>
            </a:lvl1pPr>
          </a:lstStyle>
          <a:p>
            <a:pPr lvl="0"/>
            <a:r>
              <a:rPr lang="en-US" dirty="0"/>
              <a:t>Product or image caption</a:t>
            </a:r>
          </a:p>
        </p:txBody>
      </p:sp>
      <p:sp>
        <p:nvSpPr>
          <p:cNvPr id="10" name="Title 1"/>
          <p:cNvSpPr>
            <a:spLocks noGrp="1"/>
          </p:cNvSpPr>
          <p:nvPr>
            <p:ph type="title"/>
          </p:nvPr>
        </p:nvSpPr>
        <p:spPr>
          <a:xfrm>
            <a:off x="285750" y="138182"/>
            <a:ext cx="8572500" cy="735887"/>
          </a:xfrm>
          <a:prstGeom prst="rect">
            <a:avLst/>
          </a:prstGeom>
        </p:spPr>
        <p:txBody>
          <a:bodyPr/>
          <a:lstStyle>
            <a:lvl1pPr algn="ctr">
              <a:defRPr sz="285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97457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9"/>
          <p:cNvSpPr>
            <a:spLocks noGrp="1"/>
          </p:cNvSpPr>
          <p:nvPr>
            <p:ph sz="quarter" idx="10" hasCustomPrompt="1"/>
          </p:nvPr>
        </p:nvSpPr>
        <p:spPr>
          <a:xfrm>
            <a:off x="205882" y="1247190"/>
            <a:ext cx="5785565" cy="3760843"/>
          </a:xfrm>
          <a:prstGeom prst="rect">
            <a:avLst/>
          </a:prstGeom>
        </p:spPr>
        <p:txBody>
          <a:bodyPr/>
          <a:lstStyle>
            <a:lvl1pPr marL="0" indent="0">
              <a:lnSpc>
                <a:spcPct val="100000"/>
              </a:lnSpc>
              <a:spcBef>
                <a:spcPts val="900"/>
              </a:spcBef>
              <a:buNone/>
              <a:defRPr/>
            </a:lvl1pPr>
            <a:lvl2pPr marL="0" indent="0">
              <a:lnSpc>
                <a:spcPct val="100000"/>
              </a:lnSpc>
              <a:spcBef>
                <a:spcPts val="900"/>
              </a:spcBef>
              <a:buClr>
                <a:srgbClr val="EE1C2E"/>
              </a:buClr>
              <a:buSzPct val="110000"/>
              <a:buFont typeface="Arial" panose="020B0604020202020204" pitchFamily="34" charset="0"/>
              <a:buNone/>
              <a:defRPr sz="1350"/>
            </a:lvl2pPr>
          </a:lstStyle>
          <a:p>
            <a:r>
              <a:rPr lang="en-US" sz="1950" b="1" dirty="0">
                <a:solidFill>
                  <a:srgbClr val="EE1C2E"/>
                </a:solidFill>
                <a:latin typeface="Arial" panose="020B0604020202020204" pitchFamily="34" charset="0"/>
                <a:cs typeface="Arial" panose="020B0604020202020204" pitchFamily="34" charset="0"/>
              </a:rPr>
              <a:t>Subtitle</a:t>
            </a:r>
          </a:p>
          <a:p>
            <a:pPr marL="257175" lvl="1" indent="-257175">
              <a:spcBef>
                <a:spcPts val="450"/>
              </a:spcBef>
              <a:buClr>
                <a:srgbClr val="EE1C2E"/>
              </a:buClr>
              <a:buSzPct val="110000"/>
              <a:buFont typeface="Arial" panose="020B0604020202020204" pitchFamily="34" charset="0"/>
              <a:buChar char="+"/>
            </a:pPr>
            <a:r>
              <a:rPr lang="en-US" sz="1800" dirty="0">
                <a:solidFill>
                  <a:srgbClr val="677279"/>
                </a:solidFill>
                <a:latin typeface="Arial" panose="020B0604020202020204" pitchFamily="34" charset="0"/>
                <a:cs typeface="Arial" panose="020B0604020202020204" pitchFamily="34" charset="0"/>
              </a:rPr>
              <a:t>Level One Information</a:t>
            </a:r>
          </a:p>
          <a:p>
            <a:pPr marL="617220" lvl="1" indent="-257175">
              <a:spcBef>
                <a:spcPts val="900"/>
              </a:spcBef>
              <a:buClr>
                <a:srgbClr val="EE1C2E"/>
              </a:buClr>
              <a:buSzPct val="110000"/>
              <a:buFont typeface="Arial" panose="020B0604020202020204" pitchFamily="34" charset="0"/>
              <a:buChar char="+"/>
            </a:pPr>
            <a:r>
              <a:rPr lang="en-US" sz="1500" dirty="0">
                <a:solidFill>
                  <a:srgbClr val="677279"/>
                </a:solidFill>
                <a:latin typeface="Arial" panose="020B0604020202020204" pitchFamily="34" charset="0"/>
                <a:cs typeface="Arial" panose="020B0604020202020204" pitchFamily="34" charset="0"/>
              </a:rPr>
              <a:t>Level Two Information</a:t>
            </a:r>
          </a:p>
          <a:p>
            <a:pPr marL="617220" lvl="1" indent="-257175">
              <a:spcBef>
                <a:spcPts val="900"/>
              </a:spcBef>
              <a:buClr>
                <a:srgbClr val="EE1C2E"/>
              </a:buClr>
              <a:buSzPct val="110000"/>
              <a:buFont typeface="Arial" panose="020B0604020202020204" pitchFamily="34" charset="0"/>
              <a:buChar char="+"/>
            </a:pPr>
            <a:r>
              <a:rPr lang="en-US" sz="1500" dirty="0">
                <a:solidFill>
                  <a:srgbClr val="677279"/>
                </a:solidFill>
                <a:latin typeface="Arial" panose="020B0604020202020204" pitchFamily="34" charset="0"/>
                <a:cs typeface="Arial" panose="020B0604020202020204" pitchFamily="34" charset="0"/>
              </a:rPr>
              <a:t>Level Two Information</a:t>
            </a:r>
          </a:p>
          <a:p>
            <a:pPr marL="617220" lvl="1" indent="-257175">
              <a:spcBef>
                <a:spcPts val="900"/>
              </a:spcBef>
              <a:buClr>
                <a:srgbClr val="EE1C2E"/>
              </a:buClr>
              <a:buSzPct val="110000"/>
              <a:buFont typeface="Arial" panose="020B0604020202020204" pitchFamily="34" charset="0"/>
              <a:buChar char="+"/>
            </a:pPr>
            <a:r>
              <a:rPr lang="en-US" sz="1500" dirty="0">
                <a:solidFill>
                  <a:srgbClr val="677279"/>
                </a:solidFill>
                <a:latin typeface="Arial" panose="020B0604020202020204" pitchFamily="34" charset="0"/>
                <a:cs typeface="Arial" panose="020B0604020202020204" pitchFamily="34" charset="0"/>
              </a:rPr>
              <a:t>Level Two Information</a:t>
            </a:r>
          </a:p>
          <a:p>
            <a:pPr marL="617220" lvl="1" indent="-257175">
              <a:spcBef>
                <a:spcPts val="900"/>
              </a:spcBef>
              <a:buClr>
                <a:srgbClr val="EE1C2E"/>
              </a:buClr>
              <a:buSzPct val="110000"/>
              <a:buFont typeface="Arial" panose="020B0604020202020204" pitchFamily="34" charset="0"/>
              <a:buChar char="+"/>
            </a:pPr>
            <a:r>
              <a:rPr lang="en-US" sz="1500" dirty="0">
                <a:solidFill>
                  <a:srgbClr val="677279"/>
                </a:solidFill>
                <a:latin typeface="Arial" panose="020B0604020202020204" pitchFamily="34" charset="0"/>
                <a:cs typeface="Arial" panose="020B0604020202020204" pitchFamily="34" charset="0"/>
              </a:rPr>
              <a:t>Level Two Information</a:t>
            </a:r>
          </a:p>
          <a:p>
            <a:pPr marL="960120" lvl="1" indent="-214313">
              <a:spcBef>
                <a:spcPts val="900"/>
              </a:spcBef>
              <a:buClr>
                <a:srgbClr val="EE1C2E"/>
              </a:buClr>
              <a:buSzPct val="110000"/>
              <a:buFont typeface="Arial" panose="020B0604020202020204" pitchFamily="34" charset="0"/>
              <a:buChar char="+"/>
            </a:pPr>
            <a:r>
              <a:rPr lang="en-US" dirty="0">
                <a:solidFill>
                  <a:srgbClr val="677279"/>
                </a:solidFill>
                <a:latin typeface="Arial" panose="020B0604020202020204" pitchFamily="34" charset="0"/>
                <a:cs typeface="Arial" panose="020B0604020202020204" pitchFamily="34" charset="0"/>
              </a:rPr>
              <a:t>Level Three Information</a:t>
            </a:r>
          </a:p>
          <a:p>
            <a:pPr marL="960120" lvl="1" indent="-214313">
              <a:spcBef>
                <a:spcPts val="900"/>
              </a:spcBef>
              <a:buClr>
                <a:srgbClr val="EE1C2E"/>
              </a:buClr>
              <a:buSzPct val="110000"/>
              <a:buFont typeface="Arial" panose="020B0604020202020204" pitchFamily="34" charset="0"/>
              <a:buChar char="+"/>
            </a:pPr>
            <a:r>
              <a:rPr lang="en-US" dirty="0">
                <a:solidFill>
                  <a:srgbClr val="677279"/>
                </a:solidFill>
                <a:latin typeface="Arial" panose="020B0604020202020204" pitchFamily="34" charset="0"/>
                <a:cs typeface="Arial" panose="020B0604020202020204" pitchFamily="34" charset="0"/>
              </a:rPr>
              <a:t>Level Three Information</a:t>
            </a:r>
          </a:p>
        </p:txBody>
      </p:sp>
      <p:sp>
        <p:nvSpPr>
          <p:cNvPr id="8" name="Content Placeholder 11"/>
          <p:cNvSpPr>
            <a:spLocks noGrp="1"/>
          </p:cNvSpPr>
          <p:nvPr>
            <p:ph sz="quarter" idx="11" hasCustomPrompt="1"/>
          </p:nvPr>
        </p:nvSpPr>
        <p:spPr>
          <a:xfrm>
            <a:off x="214244" y="5061556"/>
            <a:ext cx="2910860" cy="354271"/>
          </a:xfrm>
          <a:prstGeom prst="rect">
            <a:avLst/>
          </a:prstGeom>
        </p:spPr>
        <p:txBody>
          <a:bodyPr/>
          <a:lstStyle>
            <a:lvl1pPr marL="0" indent="0">
              <a:buNone/>
              <a:defRPr sz="2100">
                <a:latin typeface="Arial" panose="020B0604020202020204" pitchFamily="34" charset="0"/>
                <a:cs typeface="Arial" panose="020B0604020202020204" pitchFamily="34" charset="0"/>
              </a:defRPr>
            </a:lvl1pPr>
          </a:lstStyle>
          <a:p>
            <a:pPr eaLnBrk="0" hangingPunct="0"/>
            <a:r>
              <a:rPr lang="en-US" sz="1050" i="1" dirty="0">
                <a:solidFill>
                  <a:srgbClr val="EE1C2E"/>
                </a:solidFill>
              </a:rPr>
              <a:t>Product or image caption</a:t>
            </a:r>
          </a:p>
        </p:txBody>
      </p:sp>
      <p:sp>
        <p:nvSpPr>
          <p:cNvPr id="10" name="Title 1"/>
          <p:cNvSpPr>
            <a:spLocks noGrp="1"/>
          </p:cNvSpPr>
          <p:nvPr>
            <p:ph type="ctrTitle" hasCustomPrompt="1"/>
          </p:nvPr>
        </p:nvSpPr>
        <p:spPr>
          <a:xfrm>
            <a:off x="0" y="89213"/>
            <a:ext cx="9144000" cy="747135"/>
          </a:xfrm>
          <a:prstGeom prst="rect">
            <a:avLst/>
          </a:prstGeom>
        </p:spPr>
        <p:txBody>
          <a:bodyPr anchor="b"/>
          <a:lstStyle>
            <a:lvl1pPr algn="ctr">
              <a:lnSpc>
                <a:spcPct val="90000"/>
              </a:lnSpc>
              <a:defRPr sz="3000">
                <a:latin typeface="Arial" panose="020B0604020202020204" pitchFamily="34" charset="0"/>
                <a:cs typeface="Arial" panose="020B0604020202020204" pitchFamily="34" charset="0"/>
              </a:defRPr>
            </a:lvl1pPr>
          </a:lstStyle>
          <a:p>
            <a:pPr>
              <a:lnSpc>
                <a:spcPct val="90000"/>
              </a:lnSpc>
            </a:pPr>
            <a:r>
              <a:rPr lang="en-US" sz="3300" dirty="0">
                <a:solidFill>
                  <a:schemeClr val="bg1"/>
                </a:solidFill>
              </a:rPr>
              <a:t>Title of Slide</a:t>
            </a:r>
            <a:endParaRPr lang="en-US" sz="2850" dirty="0">
              <a:solidFill>
                <a:schemeClr val="bg1"/>
              </a:solidFill>
            </a:endParaRPr>
          </a:p>
        </p:txBody>
      </p:sp>
    </p:spTree>
    <p:extLst>
      <p:ext uri="{BB962C8B-B14F-4D97-AF65-F5344CB8AC3E}">
        <p14:creationId xmlns:p14="http://schemas.microsoft.com/office/powerpoint/2010/main" val="6629086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285750" y="138182"/>
            <a:ext cx="8572500" cy="735887"/>
          </a:xfrm>
          <a:prstGeom prst="rect">
            <a:avLst/>
          </a:prstGeom>
        </p:spPr>
        <p:txBody>
          <a:bodyPr/>
          <a:lstStyle>
            <a:lvl1pPr algn="ctr">
              <a:defRPr sz="2850">
                <a:solidFill>
                  <a:schemeClr val="bg1"/>
                </a:solidFill>
              </a:defRPr>
            </a:lvl1pPr>
          </a:lstStyle>
          <a:p>
            <a:r>
              <a:rPr lang="en-US" dirty="0"/>
              <a:t>Click to edit Master title style</a:t>
            </a:r>
          </a:p>
        </p:txBody>
      </p:sp>
      <p:sp>
        <p:nvSpPr>
          <p:cNvPr id="6" name="Content Placeholder 2"/>
          <p:cNvSpPr>
            <a:spLocks noGrp="1"/>
          </p:cNvSpPr>
          <p:nvPr>
            <p:ph sz="half" idx="1" hasCustomPrompt="1"/>
          </p:nvPr>
        </p:nvSpPr>
        <p:spPr>
          <a:xfrm>
            <a:off x="212273" y="1125603"/>
            <a:ext cx="8004628" cy="4351338"/>
          </a:xfrm>
          <a:prstGeom prst="rect">
            <a:avLst/>
          </a:prstGeom>
        </p:spPr>
        <p:txBody>
          <a:bodyPr/>
          <a:lstStyle>
            <a:lvl1pPr marL="171450" marR="0" indent="-260604" algn="l" defTabSz="685800" rtl="0" eaLnBrk="1" fontAlgn="auto" latinLnBrk="0" hangingPunct="1">
              <a:lnSpc>
                <a:spcPct val="100000"/>
              </a:lnSpc>
              <a:spcBef>
                <a:spcPts val="900"/>
              </a:spcBef>
              <a:spcAft>
                <a:spcPts val="0"/>
              </a:spcAft>
              <a:buClr>
                <a:srgbClr val="005A9B"/>
              </a:buClr>
              <a:buSzPct val="110000"/>
              <a:buFont typeface="Arial" panose="020B0604020202020204" pitchFamily="34" charset="0"/>
              <a:buChar char="+"/>
              <a:tabLst/>
              <a:defRPr sz="1800" i="0" baseline="0">
                <a:solidFill>
                  <a:srgbClr val="677279"/>
                </a:solidFill>
              </a:defRPr>
            </a:lvl1pPr>
            <a:lvl2pPr marL="514350" indent="-205740">
              <a:lnSpc>
                <a:spcPct val="100000"/>
              </a:lnSpc>
              <a:spcBef>
                <a:spcPts val="900"/>
              </a:spcBef>
              <a:buClr>
                <a:srgbClr val="EE1C2E"/>
              </a:buClr>
              <a:buSzPct val="110000"/>
              <a:buFont typeface="Arial" panose="020B0604020202020204" pitchFamily="34" charset="0"/>
              <a:buChar char="+"/>
              <a:defRPr sz="1500" baseline="0">
                <a:solidFill>
                  <a:srgbClr val="677279"/>
                </a:solidFill>
              </a:defRPr>
            </a:lvl2pPr>
            <a:lvl3pPr marL="857250" marR="0" indent="-205740" algn="l" defTabSz="685800" rtl="0" eaLnBrk="1" fontAlgn="auto" latinLnBrk="0" hangingPunct="1">
              <a:lnSpc>
                <a:spcPct val="100000"/>
              </a:lnSpc>
              <a:spcBef>
                <a:spcPts val="900"/>
              </a:spcBef>
              <a:spcAft>
                <a:spcPts val="0"/>
              </a:spcAft>
              <a:buClr>
                <a:srgbClr val="EE1C2E"/>
              </a:buClr>
              <a:buSzPct val="110000"/>
              <a:buFont typeface="Arial" panose="020B0604020202020204" pitchFamily="34" charset="0"/>
              <a:buChar char="+"/>
              <a:tabLst/>
              <a:defRPr sz="1350" baseline="0">
                <a:solidFill>
                  <a:srgbClr val="677279"/>
                </a:solidFill>
              </a:defRPr>
            </a:lvl3pPr>
          </a:lstStyle>
          <a:p>
            <a:pPr lvl="0"/>
            <a:r>
              <a:rPr lang="en-US" dirty="0"/>
              <a:t>Level One Information</a:t>
            </a:r>
          </a:p>
          <a:p>
            <a:pPr lvl="0"/>
            <a:r>
              <a:rPr lang="en-US" dirty="0"/>
              <a:t>Level One Information</a:t>
            </a:r>
          </a:p>
          <a:p>
            <a:pPr lvl="0"/>
            <a:r>
              <a:rPr lang="en-US" dirty="0"/>
              <a:t>Level One Information</a:t>
            </a:r>
          </a:p>
          <a:p>
            <a:pPr lvl="0"/>
            <a:r>
              <a:rPr lang="en-US" dirty="0"/>
              <a:t>Level One Information</a:t>
            </a:r>
          </a:p>
          <a:p>
            <a:pPr lvl="0"/>
            <a:r>
              <a:rPr lang="en-US" dirty="0"/>
              <a:t>Level One Information</a:t>
            </a:r>
          </a:p>
          <a:p>
            <a:pPr lvl="0"/>
            <a:endParaRPr lang="en-US" dirty="0"/>
          </a:p>
        </p:txBody>
      </p:sp>
    </p:spTree>
    <p:extLst>
      <p:ext uri="{BB962C8B-B14F-4D97-AF65-F5344CB8AC3E}">
        <p14:creationId xmlns:p14="http://schemas.microsoft.com/office/powerpoint/2010/main" val="434926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376966" y="618916"/>
            <a:ext cx="7886700" cy="537309"/>
          </a:xfrm>
          <a:prstGeom prst="rect">
            <a:avLst/>
          </a:prstGeom>
        </p:spPr>
        <p:txBody>
          <a:bodyPr anchor="t"/>
          <a:lstStyle/>
          <a:p>
            <a:r>
              <a:rPr lang="en-US"/>
              <a:t>Click to edit Master title style</a:t>
            </a:r>
            <a:endParaRPr lang="en-US" dirty="0"/>
          </a:p>
        </p:txBody>
      </p:sp>
      <p:sp>
        <p:nvSpPr>
          <p:cNvPr id="4" name="Content Placeholder 3"/>
          <p:cNvSpPr>
            <a:spLocks noGrp="1"/>
          </p:cNvSpPr>
          <p:nvPr>
            <p:ph sz="half" idx="2"/>
          </p:nvPr>
        </p:nvSpPr>
        <p:spPr>
          <a:xfrm>
            <a:off x="376966" y="1221065"/>
            <a:ext cx="7886700" cy="4351338"/>
          </a:xfrm>
          <a:prstGeom prst="rect">
            <a:avLst/>
          </a:prstGeom>
        </p:spPr>
        <p:txBody>
          <a:bodyPr/>
          <a:lstStyle>
            <a:lvl1pPr>
              <a:buClr>
                <a:srgbClr val="DA291C"/>
              </a:buClr>
              <a:defRPr sz="2400"/>
            </a:lvl1pPr>
            <a:lvl2pPr>
              <a:buClr>
                <a:srgbClr val="DA291C"/>
              </a:buClr>
              <a:defRPr/>
            </a:lvl2pPr>
            <a:lvl3pPr>
              <a:buClr>
                <a:srgbClr val="DA291C"/>
              </a:buClr>
              <a:defRPr/>
            </a:lvl3pPr>
            <a:lvl4pPr>
              <a:buClr>
                <a:srgbClr val="DA291C"/>
              </a:buClr>
              <a:defRPr/>
            </a:lvl4pPr>
            <a:lvl5pPr>
              <a:buClr>
                <a:srgbClr val="DA291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47252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285750" y="1153433"/>
            <a:ext cx="4114800" cy="4172404"/>
          </a:xfrm>
          <a:prstGeom prst="rect">
            <a:avLst/>
          </a:prstGeom>
        </p:spPr>
        <p:txBody>
          <a:bodyPr/>
          <a:lstStyle>
            <a:lvl1pPr marL="0" indent="0">
              <a:buNone/>
              <a:defRPr sz="19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8" name="Picture Placeholder 2"/>
          <p:cNvSpPr>
            <a:spLocks noGrp="1"/>
          </p:cNvSpPr>
          <p:nvPr>
            <p:ph type="pic" idx="10"/>
          </p:nvPr>
        </p:nvSpPr>
        <p:spPr>
          <a:xfrm>
            <a:off x="4743450" y="1153433"/>
            <a:ext cx="4114800" cy="4172404"/>
          </a:xfrm>
          <a:prstGeom prst="rect">
            <a:avLst/>
          </a:prstGeom>
        </p:spPr>
        <p:txBody>
          <a:bodyPr/>
          <a:lstStyle>
            <a:lvl1pPr marL="0" indent="0">
              <a:buNone/>
              <a:defRPr sz="19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9" name="Text Placeholder 10"/>
          <p:cNvSpPr>
            <a:spLocks noGrp="1"/>
          </p:cNvSpPr>
          <p:nvPr>
            <p:ph type="body" sz="quarter" idx="11" hasCustomPrompt="1"/>
          </p:nvPr>
        </p:nvSpPr>
        <p:spPr>
          <a:xfrm>
            <a:off x="211931" y="5429530"/>
            <a:ext cx="3992166" cy="336776"/>
          </a:xfrm>
          <a:prstGeom prst="rect">
            <a:avLst/>
          </a:prstGeom>
        </p:spPr>
        <p:txBody>
          <a:bodyPr/>
          <a:lstStyle>
            <a:lvl1pPr marL="0" indent="0">
              <a:buFontTx/>
              <a:buNone/>
              <a:defRPr sz="1050" i="1">
                <a:solidFill>
                  <a:srgbClr val="0A90D5"/>
                </a:solidFill>
              </a:defRPr>
            </a:lvl1pPr>
          </a:lstStyle>
          <a:p>
            <a:pPr lvl="0"/>
            <a:r>
              <a:rPr lang="en-US" dirty="0"/>
              <a:t>Product or image caption</a:t>
            </a:r>
          </a:p>
        </p:txBody>
      </p:sp>
      <p:sp>
        <p:nvSpPr>
          <p:cNvPr id="11" name="Text Placeholder 10"/>
          <p:cNvSpPr>
            <a:spLocks noGrp="1"/>
          </p:cNvSpPr>
          <p:nvPr>
            <p:ph type="body" sz="quarter" idx="12" hasCustomPrompt="1"/>
          </p:nvPr>
        </p:nvSpPr>
        <p:spPr>
          <a:xfrm>
            <a:off x="4694124" y="5429530"/>
            <a:ext cx="3992166" cy="336776"/>
          </a:xfrm>
          <a:prstGeom prst="rect">
            <a:avLst/>
          </a:prstGeom>
        </p:spPr>
        <p:txBody>
          <a:bodyPr/>
          <a:lstStyle>
            <a:lvl1pPr marL="0" indent="0">
              <a:buFontTx/>
              <a:buNone/>
              <a:defRPr sz="1050" i="1">
                <a:solidFill>
                  <a:srgbClr val="0A90D5"/>
                </a:solidFill>
              </a:defRPr>
            </a:lvl1pPr>
          </a:lstStyle>
          <a:p>
            <a:pPr lvl="0"/>
            <a:r>
              <a:rPr lang="en-US" dirty="0"/>
              <a:t>Product or image caption</a:t>
            </a:r>
          </a:p>
        </p:txBody>
      </p:sp>
      <p:sp>
        <p:nvSpPr>
          <p:cNvPr id="10" name="Title 1"/>
          <p:cNvSpPr>
            <a:spLocks noGrp="1"/>
          </p:cNvSpPr>
          <p:nvPr>
            <p:ph type="title"/>
          </p:nvPr>
        </p:nvSpPr>
        <p:spPr>
          <a:xfrm>
            <a:off x="285750" y="138182"/>
            <a:ext cx="8572500" cy="735887"/>
          </a:xfrm>
          <a:prstGeom prst="rect">
            <a:avLst/>
          </a:prstGeom>
        </p:spPr>
        <p:txBody>
          <a:bodyPr/>
          <a:lstStyle>
            <a:lvl1pPr algn="ctr">
              <a:defRPr sz="285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17039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ack Cover">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33872" y="2836352"/>
            <a:ext cx="8285584" cy="1155547"/>
          </a:xfrm>
          <a:prstGeom prst="rect">
            <a:avLst/>
          </a:prstGeom>
        </p:spPr>
        <p:txBody>
          <a:bodyPr/>
          <a:lstStyle>
            <a:lvl1pPr marL="0" indent="0" algn="ctr">
              <a:buNone/>
              <a:defRPr sz="49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Thank you.</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3706"/>
          <a:stretch/>
        </p:blipFill>
        <p:spPr>
          <a:xfrm>
            <a:off x="3644021" y="3844059"/>
            <a:ext cx="1845619" cy="792057"/>
          </a:xfrm>
          <a:prstGeom prst="rect">
            <a:avLst/>
          </a:prstGeom>
        </p:spPr>
      </p:pic>
    </p:spTree>
    <p:extLst>
      <p:ext uri="{BB962C8B-B14F-4D97-AF65-F5344CB8AC3E}">
        <p14:creationId xmlns:p14="http://schemas.microsoft.com/office/powerpoint/2010/main" val="1397068970"/>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477DE6-75CA-43D1-8140-6DCDBD7C1210}" type="datetimeFigureOut">
              <a:rPr lang="en-US" smtClean="0"/>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D682F9-8CE4-4206-B5B5-DEE38CE12C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477DE6-75CA-43D1-8140-6DCDBD7C1210}" type="datetimeFigureOut">
              <a:rPr lang="en-US" smtClean="0"/>
              <a:t>2/20/2017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D682F9-8CE4-4206-B5B5-DEE38CE12C95}"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477DE6-75CA-43D1-8140-6DCDBD7C1210}" type="datetimeFigureOut">
              <a:rPr lang="en-US" smtClean="0"/>
              <a:t>2/20/2017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D682F9-8CE4-4206-B5B5-DEE38CE12C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477DE6-75CA-43D1-8140-6DCDBD7C1210}" type="datetimeFigureOut">
              <a:rPr lang="en-US" smtClean="0"/>
              <a:t>2/20/2017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D682F9-8CE4-4206-B5B5-DEE38CE12C95}"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477DE6-75CA-43D1-8140-6DCDBD7C1210}" type="datetimeFigureOut">
              <a:rPr lang="en-US" smtClean="0"/>
              <a:t>2/20/2017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D682F9-8CE4-4206-B5B5-DEE38CE12C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477DE6-75CA-43D1-8140-6DCDBD7C1210}" type="datetimeFigureOut">
              <a:rPr lang="en-US" smtClean="0"/>
              <a:t>2/20/2017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8D682F9-8CE4-4206-B5B5-DEE38CE12C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477DE6-75CA-43D1-8140-6DCDBD7C1210}" type="datetimeFigureOut">
              <a:rPr lang="en-US" smtClean="0"/>
              <a:t>2/20/2017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D682F9-8CE4-4206-B5B5-DEE38CE12C95}"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477DE6-75CA-43D1-8140-6DCDBD7C1210}" type="datetimeFigureOut">
              <a:rPr lang="en-US" smtClean="0"/>
              <a:t>2/20/2017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D682F9-8CE4-4206-B5B5-DEE38CE12C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BC477DE6-75CA-43D1-8140-6DCDBD7C1210}" type="datetimeFigureOut">
              <a:rPr lang="en-US" smtClean="0"/>
              <a:t>2/20/2017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28D682F9-8CE4-4206-B5B5-DEE38CE12C95}"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2" r:id="rId13"/>
    <p:sldLayoutId id="2147483783" r:id="rId14"/>
    <p:sldLayoutId id="2147483784" r:id="rId15"/>
    <p:sldLayoutId id="2147483785" r:id="rId16"/>
    <p:sldLayoutId id="2147483786" r:id="rId17"/>
    <p:sldLayoutId id="2147483787" r:id="rId18"/>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1.wmf"/></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65.png"/><Relationship Id="rId11" Type="http://schemas.openxmlformats.org/officeDocument/2006/relationships/image" Target="../media/image70.jp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85.jpg"/></Relationships>
</file>

<file path=ppt/slides/_rels/slide3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6019800"/>
            <a:ext cx="2286000" cy="697956"/>
          </a:xfrm>
          <a:prstGeom prst="rect">
            <a:avLst/>
          </a:prstGeom>
        </p:spPr>
      </p:pic>
      <p:sp>
        <p:nvSpPr>
          <p:cNvPr id="5" name="TextBox 4"/>
          <p:cNvSpPr txBox="1"/>
          <p:nvPr/>
        </p:nvSpPr>
        <p:spPr>
          <a:xfrm>
            <a:off x="3200400" y="2368062"/>
            <a:ext cx="248786" cy="369332"/>
          </a:xfrm>
          <a:prstGeom prst="rect">
            <a:avLst/>
          </a:prstGeom>
          <a:noFill/>
        </p:spPr>
        <p:txBody>
          <a:bodyPr wrap="none" rtlCol="0">
            <a:spAutoFit/>
          </a:bodyPr>
          <a:lstStyle/>
          <a:p>
            <a:r>
              <a:rPr lang="en-US" dirty="0"/>
              <a:t>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524000"/>
            <a:ext cx="3664213" cy="1518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34611" y="2057400"/>
            <a:ext cx="1832553" cy="769441"/>
          </a:xfrm>
          <a:prstGeom prst="rect">
            <a:avLst/>
          </a:prstGeom>
          <a:noFill/>
        </p:spPr>
        <p:txBody>
          <a:bodyPr wrap="none" rtlCol="0">
            <a:spAutoFit/>
          </a:bodyPr>
          <a:lstStyle/>
          <a:p>
            <a:r>
              <a:rPr lang="en-US" sz="4400" dirty="0">
                <a:latin typeface="Segoe Print" panose="02000600000000000000" pitchFamily="2" charset="0"/>
              </a:rPr>
              <a:t>2017</a:t>
            </a:r>
          </a:p>
        </p:txBody>
      </p:sp>
      <p:sp>
        <p:nvSpPr>
          <p:cNvPr id="3" name="TextBox 2"/>
          <p:cNvSpPr txBox="1"/>
          <p:nvPr/>
        </p:nvSpPr>
        <p:spPr>
          <a:xfrm>
            <a:off x="542525" y="4019252"/>
            <a:ext cx="8286736" cy="646331"/>
          </a:xfrm>
          <a:prstGeom prst="rect">
            <a:avLst/>
          </a:prstGeom>
          <a:noFill/>
        </p:spPr>
        <p:txBody>
          <a:bodyPr wrap="square" rtlCol="0">
            <a:spAutoFit/>
          </a:bodyPr>
          <a:lstStyle/>
          <a:p>
            <a:r>
              <a:rPr lang="en-US" sz="3600" dirty="0">
                <a:solidFill>
                  <a:srgbClr val="FF0000"/>
                </a:solidFill>
                <a:latin typeface="Gulim" panose="020B0600000101010101" pitchFamily="34" charset="-127"/>
                <a:ea typeface="Gulim" panose="020B0600000101010101" pitchFamily="34" charset="-127"/>
              </a:rPr>
              <a:t>                              </a:t>
            </a:r>
          </a:p>
        </p:txBody>
      </p:sp>
      <p:sp>
        <p:nvSpPr>
          <p:cNvPr id="7" name="TextBox 6"/>
          <p:cNvSpPr txBox="1"/>
          <p:nvPr/>
        </p:nvSpPr>
        <p:spPr>
          <a:xfrm>
            <a:off x="1181568" y="4373195"/>
            <a:ext cx="7008650" cy="584775"/>
          </a:xfrm>
          <a:prstGeom prst="rect">
            <a:avLst/>
          </a:prstGeom>
          <a:noFill/>
          <a:effectLst>
            <a:outerShdw blurRad="76200" dir="13500000" sy="23000" kx="1200000" algn="br" rotWithShape="0">
              <a:prstClr val="black">
                <a:alpha val="20000"/>
              </a:prstClr>
            </a:outerShdw>
          </a:effectLst>
        </p:spPr>
        <p:txBody>
          <a:bodyPr wrap="none" rtlCol="0">
            <a:spAutoFit/>
          </a:bodyPr>
          <a:lstStyle/>
          <a:p>
            <a:r>
              <a:rPr lang="en-US" sz="3200" dirty="0">
                <a:solidFill>
                  <a:srgbClr val="FFC000"/>
                </a:solidFill>
                <a:effectLst>
                  <a:outerShdw blurRad="38100" dist="38100" dir="2700000" algn="tl">
                    <a:srgbClr val="000000">
                      <a:alpha val="43137"/>
                    </a:srgbClr>
                  </a:outerShdw>
                </a:effectLst>
              </a:rPr>
              <a:t>Lighting and the Tasking Environment</a:t>
            </a:r>
          </a:p>
        </p:txBody>
      </p:sp>
    </p:spTree>
    <p:extLst>
      <p:ext uri="{BB962C8B-B14F-4D97-AF65-F5344CB8AC3E}">
        <p14:creationId xmlns:p14="http://schemas.microsoft.com/office/powerpoint/2010/main" val="2854701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  </a:t>
            </a:r>
          </a:p>
        </p:txBody>
      </p:sp>
      <p:sp>
        <p:nvSpPr>
          <p:cNvPr id="3" name="Title 2"/>
          <p:cNvSpPr>
            <a:spLocks noGrp="1"/>
          </p:cNvSpPr>
          <p:nvPr>
            <p:ph type="title"/>
          </p:nvPr>
        </p:nvSpPr>
        <p:spPr>
          <a:xfrm>
            <a:off x="341483" y="437604"/>
            <a:ext cx="7886700" cy="582650"/>
          </a:xfrm>
        </p:spPr>
        <p:txBody>
          <a:bodyPr>
            <a:normAutofit fontScale="90000"/>
          </a:bodyPr>
          <a:lstStyle/>
          <a:p>
            <a:r>
              <a:rPr lang="en-US" dirty="0"/>
              <a:t>Appropriate Lumen Output</a:t>
            </a:r>
          </a:p>
        </p:txBody>
      </p:sp>
      <p:sp>
        <p:nvSpPr>
          <p:cNvPr id="5" name="Rectangle 4"/>
          <p:cNvSpPr/>
          <p:nvPr/>
        </p:nvSpPr>
        <p:spPr>
          <a:xfrm>
            <a:off x="2514600" y="4800600"/>
            <a:ext cx="533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41483" y="1295400"/>
            <a:ext cx="8565576" cy="4960484"/>
          </a:xfrm>
          <a:prstGeom prst="rect">
            <a:avLst/>
          </a:prstGeom>
        </p:spPr>
      </p:pic>
      <p:cxnSp>
        <p:nvCxnSpPr>
          <p:cNvPr id="8" name="Straight Arrow Connector 7"/>
          <p:cNvCxnSpPr/>
          <p:nvPr/>
        </p:nvCxnSpPr>
        <p:spPr>
          <a:xfrm>
            <a:off x="2895600" y="2590800"/>
            <a:ext cx="0" cy="2057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676400" y="4800600"/>
            <a:ext cx="9144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590800" y="4648200"/>
            <a:ext cx="60960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828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1" y="244007"/>
            <a:ext cx="6781800" cy="837439"/>
          </a:xfrm>
        </p:spPr>
        <p:txBody>
          <a:bodyPr/>
          <a:lstStyle/>
          <a:p>
            <a:r>
              <a:rPr lang="en-US" dirty="0"/>
              <a:t>Luminaire Dirt Depreciation</a:t>
            </a:r>
          </a:p>
        </p:txBody>
      </p:sp>
      <p:pic>
        <p:nvPicPr>
          <p:cNvPr id="4" name="Picture 3"/>
          <p:cNvPicPr>
            <a:picLocks noChangeAspect="1"/>
          </p:cNvPicPr>
          <p:nvPr/>
        </p:nvPicPr>
        <p:blipFill>
          <a:blip r:embed="rId3"/>
          <a:stretch>
            <a:fillRect/>
          </a:stretch>
        </p:blipFill>
        <p:spPr>
          <a:xfrm>
            <a:off x="4038600" y="1307166"/>
            <a:ext cx="4868045" cy="2943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302651" y="1307166"/>
            <a:ext cx="3276600" cy="2943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4004866" y="4434408"/>
            <a:ext cx="4968542" cy="242359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483520"/>
            <a:ext cx="1371600" cy="758952"/>
          </a:xfrm>
          <a:prstGeom prst="rect">
            <a:avLst/>
          </a:prstGeom>
        </p:spPr>
      </p:pic>
      <p:cxnSp>
        <p:nvCxnSpPr>
          <p:cNvPr id="18" name="Straight Arrow Connector 17"/>
          <p:cNvCxnSpPr/>
          <p:nvPr/>
        </p:nvCxnSpPr>
        <p:spPr bwMode="auto">
          <a:xfrm flipV="1">
            <a:off x="3831233" y="5334000"/>
            <a:ext cx="1959967" cy="457200"/>
          </a:xfrm>
          <a:prstGeom prst="straightConnector1">
            <a:avLst/>
          </a:prstGeom>
          <a:ln>
            <a:solidFill>
              <a:srgbClr val="FF6633"/>
            </a:solidFill>
            <a:headEnd type="none" w="med" len="med"/>
            <a:tailEnd type="triangle"/>
          </a:ln>
        </p:spPr>
        <p:style>
          <a:lnRef idx="2">
            <a:schemeClr val="dk1"/>
          </a:lnRef>
          <a:fillRef idx="0">
            <a:schemeClr val="dk1"/>
          </a:fillRef>
          <a:effectRef idx="1">
            <a:schemeClr val="dk1"/>
          </a:effectRef>
          <a:fontRef idx="minor">
            <a:schemeClr val="tx1"/>
          </a:fontRef>
        </p:style>
      </p:cxn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7" y="4571580"/>
            <a:ext cx="1935634" cy="1277821"/>
          </a:xfrm>
          <a:prstGeom prst="rect">
            <a:avLst/>
          </a:prstGeom>
        </p:spPr>
      </p:pic>
      <p:cxnSp>
        <p:nvCxnSpPr>
          <p:cNvPr id="15" name="Straight Arrow Connector 14"/>
          <p:cNvCxnSpPr/>
          <p:nvPr/>
        </p:nvCxnSpPr>
        <p:spPr bwMode="auto">
          <a:xfrm flipV="1">
            <a:off x="1562034" y="4953000"/>
            <a:ext cx="4229166" cy="304800"/>
          </a:xfrm>
          <a:prstGeom prst="straightConnector1">
            <a:avLst/>
          </a:prstGeom>
          <a:ln>
            <a:solidFill>
              <a:srgbClr val="6600FF"/>
            </a:solidFill>
            <a:headEnd type="none" w="med" len="med"/>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31317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37" y="535918"/>
            <a:ext cx="7981695" cy="571945"/>
          </a:xfrm>
        </p:spPr>
        <p:txBody>
          <a:bodyPr>
            <a:normAutofit fontScale="90000"/>
          </a:bodyPr>
          <a:lstStyle/>
          <a:p>
            <a:r>
              <a:rPr lang="en-US" dirty="0"/>
              <a:t>Luminaire Construction </a:t>
            </a:r>
            <a:br>
              <a:rPr lang="en-US" dirty="0"/>
            </a:br>
            <a:endParaRPr lang="en-US" sz="3100" u="sng" dirty="0"/>
          </a:p>
        </p:txBody>
      </p:sp>
      <p:pic>
        <p:nvPicPr>
          <p:cNvPr id="7" name="Content Placeholder 6"/>
          <p:cNvPicPr>
            <a:picLocks noGrp="1" noChangeAspect="1"/>
          </p:cNvPicPr>
          <p:nvPr>
            <p:ph sz="half" idx="2"/>
          </p:nvPr>
        </p:nvPicPr>
        <p:blipFill>
          <a:blip r:embed="rId3"/>
          <a:stretch>
            <a:fillRect/>
          </a:stretch>
        </p:blipFill>
        <p:spPr>
          <a:xfrm>
            <a:off x="533400" y="1048345"/>
            <a:ext cx="5535831" cy="2017502"/>
          </a:xfrm>
          <a:noFill/>
        </p:spPr>
      </p:pic>
      <p:pic>
        <p:nvPicPr>
          <p:cNvPr id="8" name="Content Placeholder 7"/>
          <p:cNvPicPr>
            <a:picLocks noGrp="1" noChangeAspect="1"/>
          </p:cNvPicPr>
          <p:nvPr>
            <p:ph sz="quarter" idx="4"/>
          </p:nvPr>
        </p:nvPicPr>
        <p:blipFill>
          <a:blip r:embed="rId4"/>
          <a:stretch>
            <a:fillRect/>
          </a:stretch>
        </p:blipFill>
        <p:spPr>
          <a:xfrm>
            <a:off x="452231" y="3810000"/>
            <a:ext cx="5391405" cy="2327544"/>
          </a:xfrm>
        </p:spPr>
      </p:pic>
      <p:sp>
        <p:nvSpPr>
          <p:cNvPr id="14" name="Oval 13"/>
          <p:cNvSpPr/>
          <p:nvPr/>
        </p:nvSpPr>
        <p:spPr>
          <a:xfrm>
            <a:off x="3147934" y="1946063"/>
            <a:ext cx="989351" cy="2548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147934" y="5321508"/>
            <a:ext cx="854440" cy="2848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a:off x="1918741" y="2125701"/>
            <a:ext cx="1229193" cy="374754"/>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flipH="1">
            <a:off x="1813810" y="5486400"/>
            <a:ext cx="1229193" cy="2698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159965" y="6273225"/>
            <a:ext cx="5431006" cy="584775"/>
          </a:xfrm>
          <a:prstGeom prst="rect">
            <a:avLst/>
          </a:prstGeom>
          <a:noFill/>
        </p:spPr>
        <p:txBody>
          <a:bodyPr wrap="square" rtlCol="0">
            <a:spAutoFit/>
          </a:bodyPr>
          <a:lstStyle/>
          <a:p>
            <a:r>
              <a:rPr lang="en-US" sz="3200" dirty="0">
                <a:solidFill>
                  <a:srgbClr val="FF0000"/>
                </a:solidFill>
              </a:rPr>
              <a:t>Both have IP65 Rated </a:t>
            </a:r>
            <a:r>
              <a:rPr lang="en-US" sz="3200" u="sng" dirty="0">
                <a:solidFill>
                  <a:srgbClr val="FF0000"/>
                </a:solidFill>
              </a:rPr>
              <a:t>Optics</a:t>
            </a:r>
            <a:endParaRPr lang="en-US" sz="3200" dirty="0">
              <a:solidFill>
                <a:srgbClr val="FF0000"/>
              </a:solidFill>
            </a:endParaRPr>
          </a:p>
        </p:txBody>
      </p:sp>
    </p:spTree>
    <p:extLst>
      <p:ext uri="{BB962C8B-B14F-4D97-AF65-F5344CB8AC3E}">
        <p14:creationId xmlns:p14="http://schemas.microsoft.com/office/powerpoint/2010/main" val="378908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  </a:t>
            </a:r>
          </a:p>
        </p:txBody>
      </p:sp>
      <p:sp>
        <p:nvSpPr>
          <p:cNvPr id="5" name="Title 1"/>
          <p:cNvSpPr>
            <a:spLocks noGrp="1"/>
          </p:cNvSpPr>
          <p:nvPr>
            <p:ph type="title"/>
          </p:nvPr>
        </p:nvSpPr>
        <p:spPr>
          <a:xfrm>
            <a:off x="228600" y="394410"/>
            <a:ext cx="7886700" cy="582650"/>
          </a:xfrm>
        </p:spPr>
        <p:txBody>
          <a:bodyPr>
            <a:normAutofit fontScale="90000"/>
          </a:bodyPr>
          <a:lstStyle/>
          <a:p>
            <a:r>
              <a:rPr lang="en-US" dirty="0"/>
              <a:t>Ingress Protection (IP)</a:t>
            </a:r>
          </a:p>
        </p:txBody>
      </p:sp>
      <p:pic>
        <p:nvPicPr>
          <p:cNvPr id="6" name="Picture 5"/>
          <p:cNvPicPr>
            <a:picLocks noChangeAspect="1"/>
          </p:cNvPicPr>
          <p:nvPr/>
        </p:nvPicPr>
        <p:blipFill>
          <a:blip r:embed="rId3"/>
          <a:stretch>
            <a:fillRect/>
          </a:stretch>
        </p:blipFill>
        <p:spPr>
          <a:xfrm>
            <a:off x="3901440" y="3808766"/>
            <a:ext cx="5242560" cy="2377440"/>
          </a:xfrm>
          <a:prstGeom prst="rect">
            <a:avLst/>
          </a:prstGeom>
        </p:spPr>
      </p:pic>
      <p:pic>
        <p:nvPicPr>
          <p:cNvPr id="7" name="Picture 5" descr="P3 LED marine test"/>
          <p:cNvPicPr>
            <a:picLocks noChangeAspect="1" noChangeArrowheads="1"/>
          </p:cNvPicPr>
          <p:nvPr/>
        </p:nvPicPr>
        <p:blipFill>
          <a:blip r:embed="rId4"/>
          <a:srcRect l="52541" t="21719" b="29530"/>
          <a:stretch>
            <a:fillRect/>
          </a:stretch>
        </p:blipFill>
        <p:spPr bwMode="auto">
          <a:xfrm>
            <a:off x="228600" y="3808766"/>
            <a:ext cx="3500710" cy="2377440"/>
          </a:xfrm>
          <a:prstGeom prst="rect">
            <a:avLst/>
          </a:prstGeom>
          <a:noFill/>
          <a:ln>
            <a:solidFill>
              <a:schemeClr val="accent4">
                <a:lumMod val="50000"/>
              </a:schemeClr>
            </a:solidFill>
          </a:ln>
        </p:spPr>
      </p:pic>
      <p:pic>
        <p:nvPicPr>
          <p:cNvPr id="8" name="Picture 7"/>
          <p:cNvPicPr>
            <a:picLocks noChangeAspect="1"/>
          </p:cNvPicPr>
          <p:nvPr/>
        </p:nvPicPr>
        <p:blipFill>
          <a:blip r:embed="rId5"/>
          <a:stretch>
            <a:fillRect/>
          </a:stretch>
        </p:blipFill>
        <p:spPr>
          <a:xfrm>
            <a:off x="191453" y="1556462"/>
            <a:ext cx="7199948" cy="1672902"/>
          </a:xfrm>
          <a:prstGeom prst="rect">
            <a:avLst/>
          </a:prstGeom>
        </p:spPr>
      </p:pic>
    </p:spTree>
    <p:extLst>
      <p:ext uri="{BB962C8B-B14F-4D97-AF65-F5344CB8AC3E}">
        <p14:creationId xmlns:p14="http://schemas.microsoft.com/office/powerpoint/2010/main" val="17723720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24256">
            <a:off x="-43128" y="1707638"/>
            <a:ext cx="2239503" cy="2382792"/>
          </a:xfrm>
          <a:prstGeom prst="rect">
            <a:avLst/>
          </a:prstGeom>
        </p:spPr>
      </p:pic>
      <p:cxnSp>
        <p:nvCxnSpPr>
          <p:cNvPr id="4" name="Straight Arrow Connector 3"/>
          <p:cNvCxnSpPr/>
          <p:nvPr/>
        </p:nvCxnSpPr>
        <p:spPr>
          <a:xfrm flipH="1">
            <a:off x="1834137" y="2743200"/>
            <a:ext cx="1350656" cy="0"/>
          </a:xfrm>
          <a:prstGeom prst="straightConnector1">
            <a:avLst/>
          </a:prstGeom>
          <a:ln w="57150">
            <a:solidFill>
              <a:srgbClr val="00346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06695" y="2604952"/>
            <a:ext cx="1524000" cy="300082"/>
          </a:xfrm>
          <a:prstGeom prst="rect">
            <a:avLst/>
          </a:prstGeom>
          <a:noFill/>
        </p:spPr>
        <p:txBody>
          <a:bodyPr wrap="square" rtlCol="0">
            <a:spAutoFit/>
          </a:bodyPr>
          <a:lstStyle/>
          <a:p>
            <a:r>
              <a:rPr lang="en-US" sz="1350" b="1" dirty="0">
                <a:solidFill>
                  <a:srgbClr val="677279"/>
                </a:solidFill>
              </a:rPr>
              <a:t>Vented Housing</a:t>
            </a:r>
          </a:p>
        </p:txBody>
      </p:sp>
      <p:sp>
        <p:nvSpPr>
          <p:cNvPr id="14" name="TextBox 13"/>
          <p:cNvSpPr txBox="1"/>
          <p:nvPr/>
        </p:nvSpPr>
        <p:spPr>
          <a:xfrm>
            <a:off x="159983" y="5280449"/>
            <a:ext cx="2322735" cy="923330"/>
          </a:xfrm>
          <a:prstGeom prst="rect">
            <a:avLst/>
          </a:prstGeom>
          <a:noFill/>
        </p:spPr>
        <p:txBody>
          <a:bodyPr wrap="square" rtlCol="0">
            <a:spAutoFit/>
          </a:bodyPr>
          <a:lstStyle/>
          <a:p>
            <a:r>
              <a:rPr lang="en-US" sz="1350" b="1" dirty="0">
                <a:solidFill>
                  <a:srgbClr val="677279"/>
                </a:solidFill>
              </a:rPr>
              <a:t>Holes on Top of Housing</a:t>
            </a:r>
          </a:p>
          <a:p>
            <a:r>
              <a:rPr lang="en-US" sz="1350" b="1" dirty="0">
                <a:solidFill>
                  <a:srgbClr val="677279"/>
                </a:solidFill>
              </a:rPr>
              <a:t>Large Area for </a:t>
            </a:r>
          </a:p>
          <a:p>
            <a:r>
              <a:rPr lang="en-US" sz="1350" b="1" dirty="0">
                <a:solidFill>
                  <a:srgbClr val="677279"/>
                </a:solidFill>
              </a:rPr>
              <a:t>Dirt Accumulation</a:t>
            </a:r>
          </a:p>
          <a:p>
            <a:r>
              <a:rPr lang="en-US" sz="1350" b="1" dirty="0">
                <a:solidFill>
                  <a:srgbClr val="677279"/>
                </a:solidFill>
              </a:rPr>
              <a:t>Internal to the Luminaire</a:t>
            </a:r>
          </a:p>
        </p:txBody>
      </p:sp>
      <p:pic>
        <p:nvPicPr>
          <p:cNvPr id="10" name="Picture 9"/>
          <p:cNvPicPr>
            <a:picLocks noChangeAspect="1"/>
          </p:cNvPicPr>
          <p:nvPr/>
        </p:nvPicPr>
        <p:blipFill>
          <a:blip r:embed="rId4"/>
          <a:stretch>
            <a:fillRect/>
          </a:stretch>
        </p:blipFill>
        <p:spPr>
          <a:xfrm>
            <a:off x="3250345" y="4325590"/>
            <a:ext cx="2022777" cy="2209800"/>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66137" y="1016658"/>
            <a:ext cx="1905000" cy="1588294"/>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59175" y="4668920"/>
            <a:ext cx="2722390" cy="1307268"/>
          </a:xfrm>
          <a:prstGeom prst="rect">
            <a:avLst/>
          </a:prstGeom>
        </p:spPr>
      </p:pic>
      <p:sp>
        <p:nvSpPr>
          <p:cNvPr id="5" name="Rectangle 4"/>
          <p:cNvSpPr/>
          <p:nvPr/>
        </p:nvSpPr>
        <p:spPr>
          <a:xfrm>
            <a:off x="5515991" y="3375326"/>
            <a:ext cx="3053467" cy="523220"/>
          </a:xfrm>
          <a:prstGeom prst="rect">
            <a:avLst/>
          </a:prstGeom>
        </p:spPr>
        <p:txBody>
          <a:bodyPr wrap="square">
            <a:spAutoFit/>
          </a:bodyPr>
          <a:lstStyle/>
          <a:p>
            <a:r>
              <a:rPr lang="en-US" sz="1400" b="1" dirty="0">
                <a:solidFill>
                  <a:srgbClr val="677279"/>
                </a:solidFill>
              </a:rPr>
              <a:t>Large Area for Dirt Accumulation</a:t>
            </a:r>
          </a:p>
          <a:p>
            <a:r>
              <a:rPr lang="en-US" sz="1400" b="1" dirty="0">
                <a:solidFill>
                  <a:srgbClr val="677279"/>
                </a:solidFill>
              </a:rPr>
              <a:t>on top of Housing</a:t>
            </a:r>
          </a:p>
        </p:txBody>
      </p:sp>
      <p:cxnSp>
        <p:nvCxnSpPr>
          <p:cNvPr id="16" name="Straight Arrow Connector 15"/>
          <p:cNvCxnSpPr/>
          <p:nvPr/>
        </p:nvCxnSpPr>
        <p:spPr>
          <a:xfrm flipV="1">
            <a:off x="5174818" y="1524000"/>
            <a:ext cx="1591319" cy="6535"/>
          </a:xfrm>
          <a:prstGeom prst="straightConnector1">
            <a:avLst/>
          </a:prstGeom>
          <a:ln w="57150">
            <a:solidFill>
              <a:srgbClr val="003466"/>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127" y="446876"/>
            <a:ext cx="6468437" cy="646331"/>
          </a:xfrm>
          <a:prstGeom prst="rect">
            <a:avLst/>
          </a:prstGeom>
          <a:noFill/>
        </p:spPr>
        <p:txBody>
          <a:bodyPr wrap="none" rtlCol="0">
            <a:spAutoFit/>
          </a:bodyPr>
          <a:lstStyle/>
          <a:p>
            <a:r>
              <a:rPr lang="en-US" sz="3600" dirty="0">
                <a:solidFill>
                  <a:srgbClr val="C00000"/>
                </a:solidFill>
              </a:rPr>
              <a:t>Commercial-Grade Luminaires</a:t>
            </a:r>
          </a:p>
        </p:txBody>
      </p:sp>
      <p:pic>
        <p:nvPicPr>
          <p:cNvPr id="19" name="Picture 18"/>
          <p:cNvPicPr>
            <a:picLocks noChangeAspect="1"/>
          </p:cNvPicPr>
          <p:nvPr/>
        </p:nvPicPr>
        <p:blipFill>
          <a:blip r:embed="rId7"/>
          <a:stretch>
            <a:fillRect/>
          </a:stretch>
        </p:blipFill>
        <p:spPr>
          <a:xfrm>
            <a:off x="1434552" y="4967666"/>
            <a:ext cx="2670279" cy="335309"/>
          </a:xfrm>
          <a:prstGeom prst="rect">
            <a:avLst/>
          </a:prstGeom>
        </p:spPr>
      </p:pic>
      <p:cxnSp>
        <p:nvCxnSpPr>
          <p:cNvPr id="20" name="Straight Arrow Connector 19"/>
          <p:cNvCxnSpPr/>
          <p:nvPr/>
        </p:nvCxnSpPr>
        <p:spPr>
          <a:xfrm>
            <a:off x="6054434" y="3968573"/>
            <a:ext cx="972910" cy="630320"/>
          </a:xfrm>
          <a:prstGeom prst="straightConnector1">
            <a:avLst/>
          </a:prstGeom>
          <a:ln w="57150">
            <a:solidFill>
              <a:srgbClr val="003466"/>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128542" y="1387414"/>
            <a:ext cx="1062318" cy="307777"/>
          </a:xfrm>
          <a:prstGeom prst="rect">
            <a:avLst/>
          </a:prstGeom>
          <a:noFill/>
        </p:spPr>
        <p:txBody>
          <a:bodyPr wrap="square" rtlCol="0">
            <a:spAutoFit/>
          </a:bodyPr>
          <a:lstStyle/>
          <a:p>
            <a:r>
              <a:rPr lang="en-US" sz="1400" b="1" dirty="0">
                <a:solidFill>
                  <a:srgbClr val="677279"/>
                </a:solidFill>
              </a:rPr>
              <a:t>Hmmm?</a:t>
            </a:r>
            <a:endParaRPr lang="en-US" sz="1400" dirty="0"/>
          </a:p>
        </p:txBody>
      </p:sp>
    </p:spTree>
    <p:extLst>
      <p:ext uri="{BB962C8B-B14F-4D97-AF65-F5344CB8AC3E}">
        <p14:creationId xmlns:p14="http://schemas.microsoft.com/office/powerpoint/2010/main" val="43534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solidFill>
                  <a:srgbClr val="FF0000"/>
                </a:solidFill>
              </a:rPr>
              <a:t>Industrial LED </a:t>
            </a:r>
            <a:r>
              <a:rPr lang="en-US" sz="3300" dirty="0">
                <a:solidFill>
                  <a:schemeClr val="bg1"/>
                </a:solidFill>
              </a:rPr>
              <a:t>Construction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8" y="1105891"/>
            <a:ext cx="2914650" cy="23090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643" y="1907382"/>
            <a:ext cx="1935956" cy="193595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014913" y="4006852"/>
            <a:ext cx="2564418" cy="1444622"/>
          </a:xfrm>
          <a:prstGeom prst="rect">
            <a:avLst/>
          </a:prstGeom>
        </p:spPr>
      </p:pic>
      <p:pic>
        <p:nvPicPr>
          <p:cNvPr id="10" name="Picture 9"/>
          <p:cNvPicPr>
            <a:picLocks noChangeAspect="1"/>
          </p:cNvPicPr>
          <p:nvPr/>
        </p:nvPicPr>
        <p:blipFill>
          <a:blip r:embed="rId6"/>
          <a:stretch>
            <a:fillRect/>
          </a:stretch>
        </p:blipFill>
        <p:spPr>
          <a:xfrm>
            <a:off x="71437" y="3550959"/>
            <a:ext cx="2912267" cy="2045011"/>
          </a:xfrm>
          <a:prstGeom prst="rect">
            <a:avLst/>
          </a:prstGeom>
        </p:spPr>
      </p:pic>
      <p:sp>
        <p:nvSpPr>
          <p:cNvPr id="11" name="TextBox 10"/>
          <p:cNvSpPr txBox="1"/>
          <p:nvPr/>
        </p:nvSpPr>
        <p:spPr>
          <a:xfrm>
            <a:off x="3071812" y="1859201"/>
            <a:ext cx="1671638" cy="300082"/>
          </a:xfrm>
          <a:prstGeom prst="rect">
            <a:avLst/>
          </a:prstGeom>
          <a:noFill/>
          <a:ln>
            <a:solidFill>
              <a:srgbClr val="FF0000"/>
            </a:solidFill>
          </a:ln>
        </p:spPr>
        <p:txBody>
          <a:bodyPr wrap="square" rtlCol="0">
            <a:spAutoFit/>
          </a:bodyPr>
          <a:lstStyle/>
          <a:p>
            <a:pPr algn="ctr"/>
            <a:r>
              <a:rPr lang="en-US" sz="1350" dirty="0">
                <a:solidFill>
                  <a:srgbClr val="FF0000"/>
                </a:solidFill>
              </a:rPr>
              <a:t>Solid top plate </a:t>
            </a:r>
          </a:p>
        </p:txBody>
      </p:sp>
      <p:sp>
        <p:nvSpPr>
          <p:cNvPr id="12" name="TextBox 11"/>
          <p:cNvSpPr txBox="1"/>
          <p:nvPr/>
        </p:nvSpPr>
        <p:spPr>
          <a:xfrm>
            <a:off x="3514725" y="3721101"/>
            <a:ext cx="1671638" cy="300082"/>
          </a:xfrm>
          <a:prstGeom prst="rect">
            <a:avLst/>
          </a:prstGeom>
          <a:noFill/>
          <a:ln>
            <a:solidFill>
              <a:srgbClr val="FF0000"/>
            </a:solidFill>
          </a:ln>
        </p:spPr>
        <p:txBody>
          <a:bodyPr wrap="square" rtlCol="0">
            <a:spAutoFit/>
          </a:bodyPr>
          <a:lstStyle/>
          <a:p>
            <a:pPr algn="ctr"/>
            <a:r>
              <a:rPr lang="en-US" sz="1350" dirty="0" err="1">
                <a:solidFill>
                  <a:srgbClr val="FF0000"/>
                </a:solidFill>
              </a:rPr>
              <a:t>Gasketed</a:t>
            </a:r>
            <a:r>
              <a:rPr lang="en-US" sz="1350" dirty="0">
                <a:solidFill>
                  <a:srgbClr val="FF0000"/>
                </a:solidFill>
              </a:rPr>
              <a:t> door</a:t>
            </a:r>
          </a:p>
        </p:txBody>
      </p:sp>
      <p:sp>
        <p:nvSpPr>
          <p:cNvPr id="13" name="TextBox 12"/>
          <p:cNvSpPr txBox="1"/>
          <p:nvPr/>
        </p:nvSpPr>
        <p:spPr>
          <a:xfrm>
            <a:off x="3157537" y="4571158"/>
            <a:ext cx="1671638" cy="300082"/>
          </a:xfrm>
          <a:prstGeom prst="rect">
            <a:avLst/>
          </a:prstGeom>
          <a:noFill/>
          <a:ln>
            <a:solidFill>
              <a:srgbClr val="FF0000"/>
            </a:solidFill>
          </a:ln>
        </p:spPr>
        <p:txBody>
          <a:bodyPr wrap="square" rtlCol="0">
            <a:spAutoFit/>
          </a:bodyPr>
          <a:lstStyle/>
          <a:p>
            <a:pPr algn="ctr"/>
            <a:r>
              <a:rPr lang="en-US" sz="1350" dirty="0" err="1">
                <a:solidFill>
                  <a:srgbClr val="FF0000"/>
                </a:solidFill>
              </a:rPr>
              <a:t>Gasketed</a:t>
            </a:r>
            <a:r>
              <a:rPr lang="en-US" sz="1350" dirty="0">
                <a:solidFill>
                  <a:srgbClr val="FF0000"/>
                </a:solidFill>
              </a:rPr>
              <a:t> housing</a:t>
            </a:r>
          </a:p>
        </p:txBody>
      </p:sp>
      <p:sp>
        <p:nvSpPr>
          <p:cNvPr id="14" name="TextBox 13"/>
          <p:cNvSpPr txBox="1"/>
          <p:nvPr/>
        </p:nvSpPr>
        <p:spPr>
          <a:xfrm>
            <a:off x="7424599" y="3051923"/>
            <a:ext cx="1671638" cy="507831"/>
          </a:xfrm>
          <a:prstGeom prst="rect">
            <a:avLst/>
          </a:prstGeom>
          <a:noFill/>
          <a:ln>
            <a:solidFill>
              <a:srgbClr val="FF0000"/>
            </a:solidFill>
          </a:ln>
        </p:spPr>
        <p:txBody>
          <a:bodyPr wrap="square" rtlCol="0">
            <a:spAutoFit/>
          </a:bodyPr>
          <a:lstStyle/>
          <a:p>
            <a:pPr algn="ctr"/>
            <a:r>
              <a:rPr lang="en-US" sz="1350" dirty="0" err="1">
                <a:solidFill>
                  <a:srgbClr val="FF0000"/>
                </a:solidFill>
              </a:rPr>
              <a:t>Gasketed</a:t>
            </a:r>
            <a:r>
              <a:rPr lang="en-US" sz="1350" dirty="0">
                <a:solidFill>
                  <a:srgbClr val="FF0000"/>
                </a:solidFill>
              </a:rPr>
              <a:t> optical assembly</a:t>
            </a:r>
          </a:p>
        </p:txBody>
      </p:sp>
      <p:cxnSp>
        <p:nvCxnSpPr>
          <p:cNvPr id="16" name="Straight Arrow Connector 15"/>
          <p:cNvCxnSpPr/>
          <p:nvPr/>
        </p:nvCxnSpPr>
        <p:spPr>
          <a:xfrm flipH="1" flipV="1">
            <a:off x="6786563" y="2771262"/>
            <a:ext cx="1000125" cy="2806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929438" y="3536671"/>
            <a:ext cx="1121569" cy="8641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728914" y="3792435"/>
            <a:ext cx="785811"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221582" y="4856908"/>
            <a:ext cx="2493168" cy="7390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321719" y="2144952"/>
            <a:ext cx="1396604" cy="5268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7"/>
          <a:stretch>
            <a:fillRect/>
          </a:stretch>
        </p:blipFill>
        <p:spPr>
          <a:xfrm>
            <a:off x="7098507" y="126222"/>
            <a:ext cx="1905000" cy="1905000"/>
          </a:xfrm>
          <a:prstGeom prst="rect">
            <a:avLst/>
          </a:prstGeom>
        </p:spPr>
      </p:pic>
      <p:sp>
        <p:nvSpPr>
          <p:cNvPr id="18" name="TextBox 17"/>
          <p:cNvSpPr txBox="1"/>
          <p:nvPr/>
        </p:nvSpPr>
        <p:spPr>
          <a:xfrm>
            <a:off x="4590868" y="1387421"/>
            <a:ext cx="1671638" cy="300082"/>
          </a:xfrm>
          <a:prstGeom prst="rect">
            <a:avLst/>
          </a:prstGeom>
          <a:noFill/>
          <a:ln>
            <a:solidFill>
              <a:srgbClr val="FF0000"/>
            </a:solidFill>
          </a:ln>
        </p:spPr>
        <p:txBody>
          <a:bodyPr wrap="square" rtlCol="0">
            <a:spAutoFit/>
          </a:bodyPr>
          <a:lstStyle/>
          <a:p>
            <a:pPr algn="ctr"/>
            <a:r>
              <a:rPr lang="en-US" sz="1350" dirty="0">
                <a:solidFill>
                  <a:srgbClr val="FF0000"/>
                </a:solidFill>
              </a:rPr>
              <a:t>Glass Lens</a:t>
            </a:r>
          </a:p>
        </p:txBody>
      </p:sp>
      <p:sp>
        <p:nvSpPr>
          <p:cNvPr id="20" name="TextBox 19"/>
          <p:cNvSpPr txBox="1"/>
          <p:nvPr/>
        </p:nvSpPr>
        <p:spPr>
          <a:xfrm>
            <a:off x="5070551" y="750691"/>
            <a:ext cx="2027956" cy="300082"/>
          </a:xfrm>
          <a:prstGeom prst="rect">
            <a:avLst/>
          </a:prstGeom>
          <a:noFill/>
          <a:ln>
            <a:solidFill>
              <a:srgbClr val="FF0000"/>
            </a:solidFill>
          </a:ln>
        </p:spPr>
        <p:txBody>
          <a:bodyPr wrap="square" rtlCol="0">
            <a:spAutoFit/>
          </a:bodyPr>
          <a:lstStyle/>
          <a:p>
            <a:pPr algn="ctr"/>
            <a:r>
              <a:rPr lang="en-US" sz="1350" dirty="0">
                <a:solidFill>
                  <a:srgbClr val="FF0000"/>
                </a:solidFill>
              </a:rPr>
              <a:t>Cast Aluminum Housing</a:t>
            </a:r>
          </a:p>
        </p:txBody>
      </p:sp>
      <p:cxnSp>
        <p:nvCxnSpPr>
          <p:cNvPr id="9" name="Straight Arrow Connector 8"/>
          <p:cNvCxnSpPr/>
          <p:nvPr/>
        </p:nvCxnSpPr>
        <p:spPr>
          <a:xfrm>
            <a:off x="7153276" y="943040"/>
            <a:ext cx="51078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186363" y="1752600"/>
            <a:ext cx="528637" cy="5078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213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ln/>
        </p:spPr>
        <p:txBody>
          <a:bodyPr>
            <a:normAutofit/>
          </a:bodyPr>
          <a:lstStyle/>
          <a:p>
            <a:r>
              <a:rPr lang="en-US" altLang="en-US" dirty="0"/>
              <a:t>Mechanical Design</a:t>
            </a:r>
          </a:p>
        </p:txBody>
      </p:sp>
      <p:sp>
        <p:nvSpPr>
          <p:cNvPr id="21507" name="Content Placeholder 2"/>
          <p:cNvSpPr>
            <a:spLocks noGrp="1"/>
          </p:cNvSpPr>
          <p:nvPr>
            <p:ph idx="1"/>
          </p:nvPr>
        </p:nvSpPr>
        <p:spPr>
          <a:xfrm>
            <a:off x="457200" y="1600200"/>
            <a:ext cx="8382000" cy="4876800"/>
          </a:xfrm>
          <a:ln/>
        </p:spPr>
        <p:txBody>
          <a:bodyPr>
            <a:normAutofit/>
          </a:bodyPr>
          <a:lstStyle/>
          <a:p>
            <a:r>
              <a:rPr lang="en-US" altLang="en-US" sz="2800" dirty="0"/>
              <a:t>Steel or Aluminum Housings </a:t>
            </a:r>
          </a:p>
          <a:p>
            <a:r>
              <a:rPr lang="en-US" altLang="en-US" sz="2800" dirty="0"/>
              <a:t>IP Rating</a:t>
            </a:r>
          </a:p>
          <a:p>
            <a:r>
              <a:rPr lang="en-US" altLang="en-US" sz="2800" dirty="0"/>
              <a:t>Dedicated Heat Sink – </a:t>
            </a:r>
          </a:p>
          <a:p>
            <a:pPr lvl="1"/>
            <a:r>
              <a:rPr lang="en-US" altLang="en-US" dirty="0"/>
              <a:t>LED Life Rating (measured by </a:t>
            </a:r>
            <a:r>
              <a:rPr lang="en-US" altLang="en-US" dirty="0" err="1"/>
              <a:t>Lxx</a:t>
            </a:r>
            <a:r>
              <a:rPr lang="en-US" altLang="en-US" dirty="0"/>
              <a:t>)</a:t>
            </a:r>
          </a:p>
          <a:p>
            <a:r>
              <a:rPr lang="en-US" altLang="en-US" sz="2800" dirty="0"/>
              <a:t>Paint Finish, Testing Parameters:  </a:t>
            </a:r>
          </a:p>
          <a:p>
            <a:pPr lvl="1"/>
            <a:r>
              <a:rPr lang="en-US" altLang="en-US" dirty="0"/>
              <a:t>Meets 1000-hour Salt Fog Testing </a:t>
            </a:r>
          </a:p>
          <a:p>
            <a:r>
              <a:rPr lang="en-US" altLang="en-US" sz="2800" dirty="0"/>
              <a:t>Vibration Rated</a:t>
            </a:r>
          </a:p>
          <a:p>
            <a:pPr lvl="1"/>
            <a:r>
              <a:rPr lang="en-US" altLang="en-US" dirty="0"/>
              <a:t>ANSI Testing (</a:t>
            </a:r>
            <a:r>
              <a:rPr lang="en-US" altLang="en-US" dirty="0" err="1"/>
              <a:t>i.e</a:t>
            </a:r>
            <a:r>
              <a:rPr lang="en-US" altLang="en-US" dirty="0"/>
              <a:t> 1.5g)</a:t>
            </a:r>
          </a:p>
          <a:p>
            <a:r>
              <a:rPr lang="en-US" altLang="en-US" sz="2800" dirty="0"/>
              <a:t>Temperature Ratings Range: -40°C to 65°C </a:t>
            </a:r>
          </a:p>
          <a:p>
            <a:r>
              <a:rPr lang="en-US" altLang="en-US" sz="2800" dirty="0"/>
              <a:t>Surge Protection? (driver enough or supplemental) </a:t>
            </a:r>
          </a:p>
        </p:txBody>
      </p:sp>
    </p:spTree>
    <p:extLst>
      <p:ext uri="{BB962C8B-B14F-4D97-AF65-F5344CB8AC3E}">
        <p14:creationId xmlns:p14="http://schemas.microsoft.com/office/powerpoint/2010/main" val="3688480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8176"/>
            <a:ext cx="5029200" cy="990600"/>
          </a:xfrm>
        </p:spPr>
        <p:txBody>
          <a:bodyPr/>
          <a:lstStyle/>
          <a:p>
            <a:r>
              <a:rPr lang="en-US" dirty="0"/>
              <a:t>Is More Actually Less?</a:t>
            </a:r>
          </a:p>
        </p:txBody>
      </p:sp>
      <p:sp>
        <p:nvSpPr>
          <p:cNvPr id="3" name="Content Placeholder 2"/>
          <p:cNvSpPr>
            <a:spLocks noGrp="1"/>
          </p:cNvSpPr>
          <p:nvPr>
            <p:ph sz="half" idx="1"/>
          </p:nvPr>
        </p:nvSpPr>
        <p:spPr>
          <a:xfrm>
            <a:off x="228600" y="3362826"/>
            <a:ext cx="4038600" cy="2850522"/>
          </a:xfrm>
        </p:spPr>
        <p:txBody>
          <a:bodyPr>
            <a:normAutofit/>
          </a:bodyPr>
          <a:lstStyle/>
          <a:p>
            <a:r>
              <a:rPr lang="en-US" sz="2400" u="sng" dirty="0"/>
              <a:t>Option A</a:t>
            </a:r>
          </a:p>
          <a:p>
            <a:r>
              <a:rPr lang="en-US" sz="2400" dirty="0"/>
              <a:t>40c Standard (55c option)</a:t>
            </a:r>
          </a:p>
          <a:p>
            <a:r>
              <a:rPr lang="en-US" sz="2400" b="1" dirty="0"/>
              <a:t>22,390lm @ 55c</a:t>
            </a:r>
          </a:p>
          <a:p>
            <a:r>
              <a:rPr lang="en-US" sz="2400" dirty="0"/>
              <a:t>50k </a:t>
            </a:r>
            <a:r>
              <a:rPr lang="en-US" sz="2400" dirty="0" err="1"/>
              <a:t>hrs</a:t>
            </a:r>
            <a:r>
              <a:rPr lang="en-US" sz="2400" dirty="0"/>
              <a:t> L70 @ 55c</a:t>
            </a:r>
          </a:p>
          <a:p>
            <a:r>
              <a:rPr lang="en-US" sz="2400" dirty="0"/>
              <a:t>Driver 100k </a:t>
            </a:r>
            <a:r>
              <a:rPr lang="en-US" sz="2400" dirty="0" err="1"/>
              <a:t>hrs</a:t>
            </a:r>
            <a:r>
              <a:rPr lang="en-US" sz="2400" dirty="0"/>
              <a:t> @ 40c</a:t>
            </a:r>
          </a:p>
          <a:p>
            <a:r>
              <a:rPr lang="en-US" sz="2400" dirty="0"/>
              <a:t>Driver 30k </a:t>
            </a:r>
            <a:r>
              <a:rPr lang="en-US" sz="2400" dirty="0" err="1"/>
              <a:t>hrs</a:t>
            </a:r>
            <a:r>
              <a:rPr lang="en-US" sz="2400" dirty="0"/>
              <a:t> @ 55c</a:t>
            </a:r>
          </a:p>
        </p:txBody>
      </p:sp>
      <p:sp>
        <p:nvSpPr>
          <p:cNvPr id="4" name="Content Placeholder 3"/>
          <p:cNvSpPr>
            <a:spLocks noGrp="1"/>
          </p:cNvSpPr>
          <p:nvPr>
            <p:ph sz="half" idx="2"/>
          </p:nvPr>
        </p:nvSpPr>
        <p:spPr>
          <a:xfrm>
            <a:off x="4676274" y="3362826"/>
            <a:ext cx="4038600" cy="3095164"/>
          </a:xfrm>
        </p:spPr>
        <p:txBody>
          <a:bodyPr>
            <a:normAutofit/>
          </a:bodyPr>
          <a:lstStyle/>
          <a:p>
            <a:r>
              <a:rPr lang="en-US" sz="2400" u="sng" dirty="0"/>
              <a:t>Option B</a:t>
            </a:r>
          </a:p>
          <a:p>
            <a:r>
              <a:rPr lang="en-US" sz="2400" dirty="0"/>
              <a:t>45c Standard (55c option)</a:t>
            </a:r>
          </a:p>
          <a:p>
            <a:r>
              <a:rPr lang="en-US" sz="2400" dirty="0"/>
              <a:t>20,600lm @ 55c</a:t>
            </a:r>
          </a:p>
          <a:p>
            <a:r>
              <a:rPr lang="en-US" sz="2400" b="1" dirty="0"/>
              <a:t>100k </a:t>
            </a:r>
            <a:r>
              <a:rPr lang="en-US" sz="2400" b="1" dirty="0" err="1"/>
              <a:t>hrs</a:t>
            </a:r>
            <a:r>
              <a:rPr lang="en-US" sz="2400" b="1" dirty="0"/>
              <a:t> L70 @ 55c </a:t>
            </a:r>
          </a:p>
          <a:p>
            <a:r>
              <a:rPr lang="en-US" sz="2400" dirty="0"/>
              <a:t>Driver 100k </a:t>
            </a:r>
            <a:r>
              <a:rPr lang="en-US" sz="2400" dirty="0" err="1"/>
              <a:t>hrs</a:t>
            </a:r>
            <a:r>
              <a:rPr lang="en-US" sz="2400" dirty="0"/>
              <a:t> @ 45c</a:t>
            </a:r>
          </a:p>
          <a:p>
            <a:r>
              <a:rPr lang="en-US" sz="2400" b="1" dirty="0"/>
              <a:t>Driver 50k </a:t>
            </a:r>
            <a:r>
              <a:rPr lang="en-US" sz="2400" b="1" dirty="0" err="1"/>
              <a:t>hrs</a:t>
            </a:r>
            <a:r>
              <a:rPr lang="en-US" sz="2400" b="1" dirty="0"/>
              <a:t> @ 55c</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05326"/>
            <a:ext cx="2857500" cy="2857500"/>
          </a:xfrm>
          <a:prstGeom prst="rect">
            <a:avLst/>
          </a:prstGeom>
        </p:spPr>
      </p:pic>
    </p:spTree>
    <p:extLst>
      <p:ext uri="{BB962C8B-B14F-4D97-AF65-F5344CB8AC3E}">
        <p14:creationId xmlns:p14="http://schemas.microsoft.com/office/powerpoint/2010/main" val="3041739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70791" y="1061629"/>
            <a:ext cx="7886700" cy="459081"/>
          </a:xfrm>
        </p:spPr>
        <p:txBody>
          <a:bodyPr/>
          <a:lstStyle/>
          <a:p>
            <a:r>
              <a:rPr lang="en-US" dirty="0"/>
              <a:t>Ambient Temperature versus Performance</a:t>
            </a:r>
          </a:p>
        </p:txBody>
      </p:sp>
      <p:sp>
        <p:nvSpPr>
          <p:cNvPr id="3" name="Title 2"/>
          <p:cNvSpPr>
            <a:spLocks noGrp="1"/>
          </p:cNvSpPr>
          <p:nvPr>
            <p:ph type="title"/>
          </p:nvPr>
        </p:nvSpPr>
        <p:spPr>
          <a:xfrm>
            <a:off x="370791" y="474436"/>
            <a:ext cx="7886700" cy="582650"/>
          </a:xfrm>
        </p:spPr>
        <p:txBody>
          <a:bodyPr>
            <a:normAutofit fontScale="90000"/>
          </a:bodyPr>
          <a:lstStyle/>
          <a:p>
            <a:r>
              <a:rPr lang="en-US" dirty="0"/>
              <a:t>HEAT</a:t>
            </a:r>
          </a:p>
        </p:txBody>
      </p:sp>
      <p:sp>
        <p:nvSpPr>
          <p:cNvPr id="4" name="TextBox 3"/>
          <p:cNvSpPr txBox="1"/>
          <p:nvPr/>
        </p:nvSpPr>
        <p:spPr>
          <a:xfrm>
            <a:off x="674557" y="1903751"/>
            <a:ext cx="4182256" cy="646331"/>
          </a:xfrm>
          <a:prstGeom prst="rect">
            <a:avLst/>
          </a:prstGeom>
          <a:noFill/>
        </p:spPr>
        <p:txBody>
          <a:bodyPr wrap="square" rtlCol="0">
            <a:spAutoFit/>
          </a:bodyPr>
          <a:lstStyle/>
          <a:p>
            <a:r>
              <a:rPr lang="en-US" u="sng" dirty="0"/>
              <a:t>LED</a:t>
            </a:r>
            <a:r>
              <a:rPr lang="en-US" dirty="0"/>
              <a:t>:  LED’s generate less lumen output as temperature increases.  </a:t>
            </a:r>
          </a:p>
        </p:txBody>
      </p:sp>
      <p:pic>
        <p:nvPicPr>
          <p:cNvPr id="5" name="Picture 14" descr="CFD_velocity_1 Cropped"/>
          <p:cNvPicPr>
            <a:picLocks noChangeAspect="1" noChangeArrowheads="1"/>
          </p:cNvPicPr>
          <p:nvPr/>
        </p:nvPicPr>
        <p:blipFill>
          <a:blip r:embed="rId3"/>
          <a:srcRect/>
          <a:stretch>
            <a:fillRect/>
          </a:stretch>
        </p:blipFill>
        <p:spPr bwMode="auto">
          <a:xfrm>
            <a:off x="4876866" y="1619841"/>
            <a:ext cx="3089115" cy="3449888"/>
          </a:xfrm>
          <a:prstGeom prst="rect">
            <a:avLst/>
          </a:prstGeom>
          <a:noFill/>
          <a:ln w="9525">
            <a:noFill/>
            <a:miter lim="800000"/>
            <a:headEnd/>
            <a:tailEnd/>
          </a:ln>
        </p:spPr>
      </p:pic>
      <p:sp>
        <p:nvSpPr>
          <p:cNvPr id="6" name="TextBox 5"/>
          <p:cNvSpPr txBox="1"/>
          <p:nvPr/>
        </p:nvSpPr>
        <p:spPr>
          <a:xfrm>
            <a:off x="674557" y="2663545"/>
            <a:ext cx="4167266" cy="646331"/>
          </a:xfrm>
          <a:prstGeom prst="rect">
            <a:avLst/>
          </a:prstGeom>
          <a:noFill/>
        </p:spPr>
        <p:txBody>
          <a:bodyPr wrap="square" rtlCol="0">
            <a:spAutoFit/>
          </a:bodyPr>
          <a:lstStyle/>
          <a:p>
            <a:r>
              <a:rPr lang="en-US" u="sng" dirty="0"/>
              <a:t>Driver</a:t>
            </a:r>
            <a:r>
              <a:rPr lang="en-US" dirty="0"/>
              <a:t>:  Life is impacted if temperatures exceed cast temperature rating.</a:t>
            </a:r>
          </a:p>
        </p:txBody>
      </p:sp>
      <p:sp>
        <p:nvSpPr>
          <p:cNvPr id="7" name="TextBox 6"/>
          <p:cNvSpPr txBox="1"/>
          <p:nvPr/>
        </p:nvSpPr>
        <p:spPr>
          <a:xfrm>
            <a:off x="152400" y="5452770"/>
            <a:ext cx="5660366" cy="1569660"/>
          </a:xfrm>
          <a:prstGeom prst="rect">
            <a:avLst/>
          </a:prstGeom>
          <a:noFill/>
        </p:spPr>
        <p:txBody>
          <a:bodyPr wrap="square" rtlCol="0">
            <a:spAutoFit/>
          </a:bodyPr>
          <a:lstStyle/>
          <a:p>
            <a:r>
              <a:rPr lang="en-US" sz="2400" dirty="0"/>
              <a:t>Note:  Shown as (LAT) or </a:t>
            </a:r>
          </a:p>
          <a:p>
            <a:r>
              <a:rPr lang="en-US" sz="2400" u="sng" dirty="0"/>
              <a:t>Luminaire Ambient Temperature Factors </a:t>
            </a:r>
            <a:r>
              <a:rPr lang="en-US" sz="2400" dirty="0"/>
              <a:t>on manufacturer’s specification sheets</a:t>
            </a:r>
          </a:p>
          <a:p>
            <a:r>
              <a:rPr lang="en-US" sz="2400" u="sng" dirty="0"/>
              <a:t> </a:t>
            </a:r>
            <a:endParaRPr lang="en-US" sz="2400" dirty="0"/>
          </a:p>
        </p:txBody>
      </p:sp>
      <p:pic>
        <p:nvPicPr>
          <p:cNvPr id="8" name="Picture 6"/>
          <p:cNvPicPr>
            <a:picLocks noChangeAspect="1" noChangeArrowheads="1"/>
          </p:cNvPicPr>
          <p:nvPr/>
        </p:nvPicPr>
        <p:blipFill>
          <a:blip r:embed="rId4" cstate="print"/>
          <a:srcRect/>
          <a:stretch>
            <a:fillRect/>
          </a:stretch>
        </p:blipFill>
        <p:spPr bwMode="auto">
          <a:xfrm>
            <a:off x="6288505" y="3886200"/>
            <a:ext cx="2819400" cy="2806700"/>
          </a:xfrm>
          <a:prstGeom prst="rect">
            <a:avLst/>
          </a:prstGeom>
          <a:noFill/>
          <a:ln w="9525">
            <a:solidFill>
              <a:schemeClr val="accent4">
                <a:lumMod val="50000"/>
              </a:schemeClr>
            </a:solidFill>
            <a:miter lim="800000"/>
            <a:headEnd/>
            <a:tailEnd/>
          </a:ln>
          <a:effectLst/>
        </p:spPr>
      </p:pic>
    </p:spTree>
    <p:extLst>
      <p:ext uri="{BB962C8B-B14F-4D97-AF65-F5344CB8AC3E}">
        <p14:creationId xmlns:p14="http://schemas.microsoft.com/office/powerpoint/2010/main" val="5217044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 FACTORS</a:t>
            </a:r>
          </a:p>
        </p:txBody>
      </p:sp>
      <p:sp>
        <p:nvSpPr>
          <p:cNvPr id="5" name="TextBox 4"/>
          <p:cNvSpPr txBox="1"/>
          <p:nvPr/>
        </p:nvSpPr>
        <p:spPr>
          <a:xfrm>
            <a:off x="5486400" y="6028367"/>
            <a:ext cx="2569464" cy="219291"/>
          </a:xfrm>
          <a:prstGeom prst="rect">
            <a:avLst/>
          </a:prstGeom>
          <a:solidFill>
            <a:schemeClr val="bg1">
              <a:lumMod val="65000"/>
            </a:schemeClr>
          </a:solidFill>
        </p:spPr>
        <p:txBody>
          <a:bodyPr wrap="square" rtlCol="0">
            <a:spAutoFit/>
          </a:bodyPr>
          <a:lstStyle/>
          <a:p>
            <a:r>
              <a:rPr lang="en-US" sz="825" i="1" dirty="0">
                <a:solidFill>
                  <a:srgbClr val="044262"/>
                </a:solidFill>
              </a:rPr>
              <a:t>Thermal Fold-back active </a:t>
            </a:r>
          </a:p>
        </p:txBody>
      </p:sp>
      <p:sp>
        <p:nvSpPr>
          <p:cNvPr id="3" name="TextBox 2"/>
          <p:cNvSpPr txBox="1"/>
          <p:nvPr/>
        </p:nvSpPr>
        <p:spPr>
          <a:xfrm>
            <a:off x="152400" y="453873"/>
            <a:ext cx="9220200" cy="461665"/>
          </a:xfrm>
          <a:prstGeom prst="rect">
            <a:avLst/>
          </a:prstGeom>
          <a:noFill/>
        </p:spPr>
        <p:txBody>
          <a:bodyPr wrap="square" rtlCol="0">
            <a:spAutoFit/>
          </a:bodyPr>
          <a:lstStyle/>
          <a:p>
            <a:r>
              <a:rPr lang="en-US" sz="2400" dirty="0">
                <a:solidFill>
                  <a:srgbClr val="C00000"/>
                </a:solidFill>
              </a:rPr>
              <a:t>(LAT) Luminaire Ambient Temperature Factors </a:t>
            </a:r>
          </a:p>
        </p:txBody>
      </p:sp>
      <p:pic>
        <p:nvPicPr>
          <p:cNvPr id="6" name="Picture 5"/>
          <p:cNvPicPr>
            <a:picLocks noChangeAspect="1"/>
          </p:cNvPicPr>
          <p:nvPr/>
        </p:nvPicPr>
        <p:blipFill>
          <a:blip r:embed="rId3"/>
          <a:stretch>
            <a:fillRect/>
          </a:stretch>
        </p:blipFill>
        <p:spPr>
          <a:xfrm>
            <a:off x="524376" y="1223208"/>
            <a:ext cx="8305800" cy="4716780"/>
          </a:xfrm>
          <a:prstGeom prst="rect">
            <a:avLst/>
          </a:prstGeom>
        </p:spPr>
      </p:pic>
    </p:spTree>
    <p:extLst>
      <p:ext uri="{BB962C8B-B14F-4D97-AF65-F5344CB8AC3E}">
        <p14:creationId xmlns:p14="http://schemas.microsoft.com/office/powerpoint/2010/main" val="552359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9419" y="506347"/>
            <a:ext cx="5549917" cy="584775"/>
          </a:xfrm>
          <a:prstGeom prst="rect">
            <a:avLst/>
          </a:prstGeom>
        </p:spPr>
        <p:txBody>
          <a:bodyPr wrap="none">
            <a:spAutoFit/>
          </a:bodyPr>
          <a:lstStyle/>
          <a:p>
            <a:r>
              <a:rPr lang="en-US" sz="3200" b="1" i="1" u="sng" dirty="0">
                <a:solidFill>
                  <a:schemeClr val="tx2">
                    <a:lumMod val="75000"/>
                  </a:schemeClr>
                </a:solidFill>
              </a:rPr>
              <a:t>Right</a:t>
            </a:r>
            <a:r>
              <a:rPr lang="en-US" sz="3200" dirty="0">
                <a:solidFill>
                  <a:srgbClr val="0000FF"/>
                </a:solidFill>
              </a:rPr>
              <a:t> results, the </a:t>
            </a:r>
            <a:r>
              <a:rPr lang="en-US" sz="3200" b="1" i="1" u="sng" dirty="0">
                <a:solidFill>
                  <a:schemeClr val="tx2">
                    <a:lumMod val="75000"/>
                  </a:schemeClr>
                </a:solidFill>
              </a:rPr>
              <a:t>Right</a:t>
            </a:r>
            <a:r>
              <a:rPr lang="en-US" sz="3200" dirty="0">
                <a:solidFill>
                  <a:schemeClr val="tx2">
                    <a:lumMod val="75000"/>
                  </a:schemeClr>
                </a:solidFill>
              </a:rPr>
              <a:t> </a:t>
            </a:r>
            <a:r>
              <a:rPr lang="en-US" sz="3200" dirty="0">
                <a:solidFill>
                  <a:srgbClr val="0000FF"/>
                </a:solidFill>
              </a:rPr>
              <a:t>way.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8983" y="6096001"/>
            <a:ext cx="2036417" cy="621754"/>
          </a:xfrm>
          <a:prstGeom prst="rect">
            <a:avLst/>
          </a:prstGeom>
        </p:spPr>
      </p:pic>
      <p:sp>
        <p:nvSpPr>
          <p:cNvPr id="12" name="Rectangle 11"/>
          <p:cNvSpPr/>
          <p:nvPr/>
        </p:nvSpPr>
        <p:spPr>
          <a:xfrm>
            <a:off x="5029200" y="1121723"/>
            <a:ext cx="50196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10200" y="1828800"/>
            <a:ext cx="403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10201" y="2196920"/>
            <a:ext cx="4419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5671807" y="2399525"/>
            <a:ext cx="4105276" cy="560692"/>
          </a:xfrm>
          <a:prstGeom prst="rect">
            <a:avLst/>
          </a:prstGeom>
        </p:spPr>
      </p:pic>
      <p:pic>
        <p:nvPicPr>
          <p:cNvPr id="16" name="Picture 15"/>
          <p:cNvPicPr>
            <a:picLocks noChangeAspect="1"/>
          </p:cNvPicPr>
          <p:nvPr/>
        </p:nvPicPr>
        <p:blipFill>
          <a:blip r:embed="rId3"/>
          <a:stretch>
            <a:fillRect/>
          </a:stretch>
        </p:blipFill>
        <p:spPr>
          <a:xfrm>
            <a:off x="6010732" y="2819402"/>
            <a:ext cx="3828135" cy="648774"/>
          </a:xfrm>
          <a:prstGeom prst="rect">
            <a:avLst/>
          </a:prstGeom>
        </p:spPr>
      </p:pic>
      <p:pic>
        <p:nvPicPr>
          <p:cNvPr id="17" name="Picture 16"/>
          <p:cNvPicPr>
            <a:picLocks noChangeAspect="1"/>
          </p:cNvPicPr>
          <p:nvPr/>
        </p:nvPicPr>
        <p:blipFill>
          <a:blip r:embed="rId3"/>
          <a:stretch>
            <a:fillRect/>
          </a:stretch>
        </p:blipFill>
        <p:spPr>
          <a:xfrm>
            <a:off x="6324600" y="3146435"/>
            <a:ext cx="3124200" cy="784810"/>
          </a:xfrm>
          <a:prstGeom prst="rect">
            <a:avLst/>
          </a:prstGeom>
        </p:spPr>
      </p:pic>
      <p:pic>
        <p:nvPicPr>
          <p:cNvPr id="11" name="Picture 10"/>
          <p:cNvPicPr>
            <a:picLocks noChangeAspect="1"/>
          </p:cNvPicPr>
          <p:nvPr/>
        </p:nvPicPr>
        <p:blipFill>
          <a:blip r:embed="rId3"/>
          <a:stretch>
            <a:fillRect/>
          </a:stretch>
        </p:blipFill>
        <p:spPr>
          <a:xfrm>
            <a:off x="6729083" y="3850473"/>
            <a:ext cx="3048000" cy="784810"/>
          </a:xfrm>
          <a:prstGeom prst="rect">
            <a:avLst/>
          </a:prstGeom>
        </p:spPr>
      </p:pic>
      <p:pic>
        <p:nvPicPr>
          <p:cNvPr id="5" name="Picture 4"/>
          <p:cNvPicPr>
            <a:picLocks noChangeAspect="1"/>
          </p:cNvPicPr>
          <p:nvPr/>
        </p:nvPicPr>
        <p:blipFill>
          <a:blip r:embed="rId4"/>
          <a:stretch>
            <a:fillRect/>
          </a:stretch>
        </p:blipFill>
        <p:spPr>
          <a:xfrm>
            <a:off x="1347856" y="1406891"/>
            <a:ext cx="6411541" cy="4179900"/>
          </a:xfrm>
          <a:prstGeom prst="rect">
            <a:avLst/>
          </a:prstGeom>
        </p:spPr>
      </p:pic>
    </p:spTree>
    <p:extLst>
      <p:ext uri="{BB962C8B-B14F-4D97-AF65-F5344CB8AC3E}">
        <p14:creationId xmlns:p14="http://schemas.microsoft.com/office/powerpoint/2010/main" val="3029200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p:cNvSpPr>
          <p:nvPr/>
        </p:nvSpPr>
        <p:spPr bwMode="auto">
          <a:xfrm>
            <a:off x="0" y="-1"/>
            <a:ext cx="7696200" cy="304801"/>
          </a:xfrm>
          <a:prstGeom prst="rect">
            <a:avLst/>
          </a:prstGeom>
          <a:noFill/>
          <a:ln w="9525">
            <a:noFill/>
            <a:miter lim="800000"/>
            <a:headEnd/>
            <a:tailEnd/>
          </a:ln>
        </p:spPr>
        <p:txBody>
          <a:bodyPr anchor="ctr"/>
          <a:lstStyle/>
          <a:p>
            <a:pPr fontAlgn="base">
              <a:spcBef>
                <a:spcPct val="0"/>
              </a:spcBef>
              <a:spcAft>
                <a:spcPct val="0"/>
              </a:spcAft>
            </a:pPr>
            <a:r>
              <a:rPr lang="en-US" sz="2800" b="1" dirty="0">
                <a:solidFill>
                  <a:srgbClr val="FFFFFF"/>
                </a:solidFill>
                <a:latin typeface="Arial Narrow" pitchFamily="34" charset="0"/>
              </a:rPr>
              <a:t>Thermal Management -</a:t>
            </a:r>
          </a:p>
        </p:txBody>
      </p:sp>
      <p:sp>
        <p:nvSpPr>
          <p:cNvPr id="7" name="Rectangle 3"/>
          <p:cNvSpPr txBox="1">
            <a:spLocks/>
          </p:cNvSpPr>
          <p:nvPr/>
        </p:nvSpPr>
        <p:spPr bwMode="auto">
          <a:xfrm>
            <a:off x="6781800" y="2405304"/>
            <a:ext cx="2456651" cy="1371600"/>
          </a:xfrm>
          <a:prstGeom prst="rect">
            <a:avLst/>
          </a:prstGeom>
          <a:noFill/>
          <a:ln w="9525">
            <a:noFill/>
            <a:miter lim="800000"/>
            <a:headEnd/>
            <a:tailEnd/>
          </a:ln>
        </p:spPr>
        <p:txBody>
          <a:bodyPr/>
          <a:lstStyle/>
          <a:p>
            <a:pPr eaLnBrk="0" fontAlgn="base" hangingPunct="0">
              <a:lnSpc>
                <a:spcPct val="90000"/>
              </a:lnSpc>
              <a:spcBef>
                <a:spcPct val="20000"/>
              </a:spcBef>
              <a:spcAft>
                <a:spcPct val="0"/>
              </a:spcAft>
              <a:buClr>
                <a:srgbClr val="222268"/>
              </a:buClr>
            </a:pPr>
            <a:r>
              <a:rPr lang="en-US" sz="2800" dirty="0">
                <a:solidFill>
                  <a:srgbClr val="FF0000"/>
                </a:solidFill>
                <a:latin typeface="Arial Narrow" pitchFamily="34" charset="0"/>
              </a:rPr>
              <a:t>Thermal Cutback Impacts Lumen Performance</a:t>
            </a:r>
          </a:p>
        </p:txBody>
      </p:sp>
      <p:pic>
        <p:nvPicPr>
          <p:cNvPr id="52310" name="Picture 86"/>
          <p:cNvPicPr>
            <a:picLocks noChangeAspect="1" noChangeArrowheads="1"/>
          </p:cNvPicPr>
          <p:nvPr/>
        </p:nvPicPr>
        <p:blipFill>
          <a:blip r:embed="rId3"/>
          <a:srcRect/>
          <a:stretch>
            <a:fillRect/>
          </a:stretch>
        </p:blipFill>
        <p:spPr bwMode="auto">
          <a:xfrm>
            <a:off x="-8021" y="981060"/>
            <a:ext cx="6448520" cy="4038601"/>
          </a:xfrm>
          <a:prstGeom prst="rect">
            <a:avLst/>
          </a:prstGeom>
          <a:noFill/>
          <a:ln w="9525">
            <a:noFill/>
            <a:miter lim="800000"/>
            <a:headEnd/>
            <a:tailEnd/>
          </a:ln>
          <a:effectLst/>
        </p:spPr>
      </p:pic>
      <p:graphicFrame>
        <p:nvGraphicFramePr>
          <p:cNvPr id="5" name="Group 84"/>
          <p:cNvGraphicFramePr>
            <a:graphicFrameLocks noGrp="1"/>
          </p:cNvGraphicFramePr>
          <p:nvPr>
            <p:extLst>
              <p:ext uri="{D42A27DB-BD31-4B8C-83A1-F6EECF244321}">
                <p14:modId xmlns:p14="http://schemas.microsoft.com/office/powerpoint/2010/main" val="3638005941"/>
              </p:ext>
            </p:extLst>
          </p:nvPr>
        </p:nvGraphicFramePr>
        <p:xfrm>
          <a:off x="5005137" y="4996104"/>
          <a:ext cx="4114800" cy="1737360"/>
        </p:xfrm>
        <a:graphic>
          <a:graphicData uri="http://schemas.openxmlformats.org/drawingml/2006/table">
            <a:tbl>
              <a:tblPr/>
              <a:tblGrid>
                <a:gridCol w="1401763">
                  <a:extLst>
                    <a:ext uri="{9D8B030D-6E8A-4147-A177-3AD203B41FA5}">
                      <a16:colId xmlns="" xmlns:a16="http://schemas.microsoft.com/office/drawing/2014/main" val="20000"/>
                    </a:ext>
                  </a:extLst>
                </a:gridCol>
                <a:gridCol w="1400175">
                  <a:extLst>
                    <a:ext uri="{9D8B030D-6E8A-4147-A177-3AD203B41FA5}">
                      <a16:colId xmlns="" xmlns:a16="http://schemas.microsoft.com/office/drawing/2014/main" val="20001"/>
                    </a:ext>
                  </a:extLst>
                </a:gridCol>
                <a:gridCol w="1312862">
                  <a:extLst>
                    <a:ext uri="{9D8B030D-6E8A-4147-A177-3AD203B41FA5}">
                      <a16:colId xmlns="" xmlns:a16="http://schemas.microsoft.com/office/drawing/2014/main" val="20002"/>
                    </a:ext>
                  </a:extLst>
                </a:gridCol>
              </a:tblGrid>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FFFFFF"/>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Arial" charset="0"/>
                        </a:rPr>
                        <a:t>Luminaire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Arial" charset="0"/>
                        </a:rPr>
                        <a:t>18,000L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Arial" charset="0"/>
                        </a:rPr>
                        <a:t>Luminaire B 17,500L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000"/>
                  </a:ext>
                </a:extLst>
              </a:tr>
              <a:tr h="215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rPr>
                        <a:t>Lumens at 25C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18,428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rPr>
                        <a:t>17,500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 xmlns:a16="http://schemas.microsoft.com/office/drawing/2014/main" val="10001"/>
                  </a:ext>
                </a:extLst>
              </a:tr>
              <a:tr h="279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rPr>
                        <a:t>Lumens at 40C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18,198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16,275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 xmlns:a16="http://schemas.microsoft.com/office/drawing/2014/main" val="10002"/>
                  </a:ext>
                </a:extLst>
              </a:tr>
              <a:tr h="265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rPr>
                        <a:t>Lumens at 55C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rPr>
                        <a:t>17,875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rPr>
                        <a:t>11,500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 xmlns:a16="http://schemas.microsoft.com/office/drawing/2014/main" val="10003"/>
                  </a:ext>
                </a:extLst>
              </a:tr>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rPr>
                        <a:t>Lumens at 65C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15,135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rPr>
                        <a:t>8,100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 xmlns:a16="http://schemas.microsoft.com/office/drawing/2014/main" val="10004"/>
                  </a:ext>
                </a:extLst>
              </a:tr>
            </a:tbl>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3500" y="2480997"/>
            <a:ext cx="495300" cy="495300"/>
          </a:xfrm>
          <a:prstGeom prst="rect">
            <a:avLst/>
          </a:prstGeom>
        </p:spPr>
      </p:pic>
      <p:sp>
        <p:nvSpPr>
          <p:cNvPr id="4" name="Rectangle 3"/>
          <p:cNvSpPr/>
          <p:nvPr/>
        </p:nvSpPr>
        <p:spPr>
          <a:xfrm>
            <a:off x="2760687" y="4637280"/>
            <a:ext cx="612099" cy="239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94356" y="4637280"/>
            <a:ext cx="853844" cy="239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42146" y="4569024"/>
            <a:ext cx="324787" cy="307776"/>
          </a:xfrm>
          <a:prstGeom prst="rect">
            <a:avLst/>
          </a:prstGeom>
          <a:solidFill>
            <a:schemeClr val="bg1"/>
          </a:solidFill>
        </p:spPr>
        <p:txBody>
          <a:bodyPr wrap="square" rtlCol="0">
            <a:spAutoFit/>
          </a:bodyPr>
          <a:lstStyle/>
          <a:p>
            <a:r>
              <a:rPr lang="en-US" sz="1400" dirty="0"/>
              <a:t>A</a:t>
            </a:r>
          </a:p>
        </p:txBody>
      </p:sp>
      <p:sp>
        <p:nvSpPr>
          <p:cNvPr id="13" name="TextBox 12"/>
          <p:cNvSpPr txBox="1"/>
          <p:nvPr/>
        </p:nvSpPr>
        <p:spPr>
          <a:xfrm>
            <a:off x="3903774" y="4569024"/>
            <a:ext cx="365161" cy="307777"/>
          </a:xfrm>
          <a:prstGeom prst="rect">
            <a:avLst/>
          </a:prstGeom>
          <a:solidFill>
            <a:schemeClr val="bg1"/>
          </a:solidFill>
        </p:spPr>
        <p:txBody>
          <a:bodyPr wrap="square" rtlCol="0">
            <a:spAutoFit/>
          </a:bodyPr>
          <a:lstStyle/>
          <a:p>
            <a:r>
              <a:rPr lang="en-US" sz="1400" dirty="0"/>
              <a:t>B</a:t>
            </a:r>
          </a:p>
        </p:txBody>
      </p:sp>
    </p:spTree>
    <p:extLst>
      <p:ext uri="{BB962C8B-B14F-4D97-AF65-F5344CB8AC3E}">
        <p14:creationId xmlns:p14="http://schemas.microsoft.com/office/powerpoint/2010/main" val="19127171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Correlated Color Temperature (CCT)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8816" y="1623074"/>
            <a:ext cx="2519292" cy="181546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537614"/>
            <a:ext cx="6400800" cy="3291078"/>
          </a:xfrm>
          <a:prstGeom prst="rect">
            <a:avLst/>
          </a:prstGeom>
        </p:spPr>
      </p:pic>
      <p:sp>
        <p:nvSpPr>
          <p:cNvPr id="6" name="TextBox 5"/>
          <p:cNvSpPr txBox="1"/>
          <p:nvPr/>
        </p:nvSpPr>
        <p:spPr>
          <a:xfrm>
            <a:off x="3810000" y="1623074"/>
            <a:ext cx="4572000" cy="1477328"/>
          </a:xfrm>
          <a:prstGeom prst="rect">
            <a:avLst/>
          </a:prstGeom>
          <a:noFill/>
        </p:spPr>
        <p:txBody>
          <a:bodyPr wrap="square" rtlCol="0">
            <a:spAutoFit/>
          </a:bodyPr>
          <a:lstStyle/>
          <a:p>
            <a:r>
              <a:rPr lang="en-US" dirty="0"/>
              <a:t>Cooler temperature (higher degrees Kelvin) appear more “Blue”.  </a:t>
            </a:r>
          </a:p>
          <a:p>
            <a:r>
              <a:rPr lang="en-US" dirty="0"/>
              <a:t/>
            </a:r>
            <a:br>
              <a:rPr lang="en-US" dirty="0"/>
            </a:br>
            <a:r>
              <a:rPr lang="en-US" dirty="0"/>
              <a:t>Warmer temperature (lower degrees Kelvin) appear more “Yellow”</a:t>
            </a:r>
          </a:p>
        </p:txBody>
      </p:sp>
    </p:spTree>
    <p:extLst>
      <p:ext uri="{BB962C8B-B14F-4D97-AF65-F5344CB8AC3E}">
        <p14:creationId xmlns:p14="http://schemas.microsoft.com/office/powerpoint/2010/main" val="2995048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endParaRPr lang="en-US" dirty="0"/>
          </a:p>
        </p:txBody>
      </p:sp>
      <p:sp>
        <p:nvSpPr>
          <p:cNvPr id="14" name="Title 1"/>
          <p:cNvSpPr>
            <a:spLocks noGrp="1"/>
          </p:cNvSpPr>
          <p:nvPr>
            <p:ph type="title"/>
          </p:nvPr>
        </p:nvSpPr>
        <p:spPr>
          <a:xfrm>
            <a:off x="55427" y="477682"/>
            <a:ext cx="6858000" cy="551915"/>
          </a:xfrm>
        </p:spPr>
        <p:txBody>
          <a:bodyPr>
            <a:normAutofit fontScale="90000"/>
          </a:bodyPr>
          <a:lstStyle/>
          <a:p>
            <a:r>
              <a:rPr lang="en-US" dirty="0">
                <a:solidFill>
                  <a:srgbClr val="C00000"/>
                </a:solidFill>
              </a:rPr>
              <a:t>(CRI) Color Rendering Index</a:t>
            </a:r>
          </a:p>
        </p:txBody>
      </p:sp>
      <p:sp>
        <p:nvSpPr>
          <p:cNvPr id="17" name="Rectangle 16"/>
          <p:cNvSpPr/>
          <p:nvPr/>
        </p:nvSpPr>
        <p:spPr>
          <a:xfrm>
            <a:off x="393032" y="5403549"/>
            <a:ext cx="6968446" cy="646331"/>
          </a:xfrm>
          <a:prstGeom prst="rect">
            <a:avLst/>
          </a:prstGeom>
        </p:spPr>
        <p:txBody>
          <a:bodyPr wrap="square">
            <a:spAutoFit/>
          </a:bodyPr>
          <a:lstStyle/>
          <a:p>
            <a:pPr>
              <a:defRPr/>
            </a:pPr>
            <a:r>
              <a:rPr lang="en-US" i="1" dirty="0">
                <a:latin typeface="Arial" panose="020B0604020202020204" pitchFamily="34" charset="0"/>
                <a:cs typeface="Arial" panose="020B0604020202020204" pitchFamily="34" charset="0"/>
              </a:rPr>
              <a:t>70-80 CRI is ideal for most applications, but a 90 CRI option can be highly beneficial in retail applications. </a:t>
            </a:r>
          </a:p>
        </p:txBody>
      </p:sp>
      <p:sp>
        <p:nvSpPr>
          <p:cNvPr id="18" name="Content Placeholder 2"/>
          <p:cNvSpPr txBox="1">
            <a:spLocks/>
          </p:cNvSpPr>
          <p:nvPr/>
        </p:nvSpPr>
        <p:spPr>
          <a:xfrm>
            <a:off x="-152400" y="1668802"/>
            <a:ext cx="5334000" cy="1664190"/>
          </a:xfrm>
          <a:prstGeom prst="rect">
            <a:avLst/>
          </a:prstGeom>
        </p:spPr>
        <p:txBody>
          <a:bodyPr/>
          <a:lstStyle>
            <a:lvl1pPr marL="228600" indent="-228600" algn="l" defTabSz="914400" rtl="0" eaLnBrk="1" latinLnBrk="0" hangingPunct="1">
              <a:lnSpc>
                <a:spcPct val="90000"/>
              </a:lnSpc>
              <a:spcBef>
                <a:spcPts val="1000"/>
              </a:spcBef>
              <a:buClr>
                <a:srgbClr val="EE2E23"/>
              </a:buClr>
              <a:buFont typeface="Wingdings" charset="2"/>
              <a:buChar char="§"/>
              <a:defRPr sz="2800" kern="1200">
                <a:solidFill>
                  <a:srgbClr val="485966"/>
                </a:solidFill>
                <a:latin typeface="+mn-lt"/>
                <a:ea typeface="+mn-ea"/>
                <a:cs typeface="+mn-cs"/>
              </a:defRPr>
            </a:lvl1pPr>
            <a:lvl2pPr marL="685800" indent="-228600" algn="l" defTabSz="914400" rtl="0" eaLnBrk="1" latinLnBrk="0" hangingPunct="1">
              <a:lnSpc>
                <a:spcPct val="90000"/>
              </a:lnSpc>
              <a:spcBef>
                <a:spcPts val="500"/>
              </a:spcBef>
              <a:buClr>
                <a:srgbClr val="EE2E23"/>
              </a:buClr>
              <a:buFont typeface="Wingdings" charset="2"/>
              <a:buChar char="§"/>
              <a:defRPr sz="2400" kern="1200">
                <a:solidFill>
                  <a:srgbClr val="485966"/>
                </a:solidFill>
                <a:latin typeface="+mn-lt"/>
                <a:ea typeface="+mn-ea"/>
                <a:cs typeface="+mn-cs"/>
              </a:defRPr>
            </a:lvl2pPr>
            <a:lvl3pPr marL="1143000" indent="-228600" algn="l" defTabSz="914400" rtl="0" eaLnBrk="1" latinLnBrk="0" hangingPunct="1">
              <a:lnSpc>
                <a:spcPct val="90000"/>
              </a:lnSpc>
              <a:spcBef>
                <a:spcPts val="500"/>
              </a:spcBef>
              <a:buClr>
                <a:srgbClr val="EE2E23"/>
              </a:buClr>
              <a:buFont typeface="Wingdings" charset="2"/>
              <a:buChar char="§"/>
              <a:defRPr sz="2000" kern="1200">
                <a:solidFill>
                  <a:srgbClr val="485966"/>
                </a:solidFill>
                <a:latin typeface="+mn-lt"/>
                <a:ea typeface="+mn-ea"/>
                <a:cs typeface="+mn-cs"/>
              </a:defRPr>
            </a:lvl3pPr>
            <a:lvl4pPr marL="1600200" indent="-228600" algn="l" defTabSz="914400" rtl="0" eaLnBrk="1" latinLnBrk="0" hangingPunct="1">
              <a:lnSpc>
                <a:spcPct val="90000"/>
              </a:lnSpc>
              <a:spcBef>
                <a:spcPts val="500"/>
              </a:spcBef>
              <a:buClr>
                <a:srgbClr val="EE2E23"/>
              </a:buClr>
              <a:buFont typeface="Wingdings" charset="2"/>
              <a:buChar char="§"/>
              <a:defRPr sz="1800" kern="1200">
                <a:solidFill>
                  <a:srgbClr val="485966"/>
                </a:solidFill>
                <a:latin typeface="+mn-lt"/>
                <a:ea typeface="+mn-ea"/>
                <a:cs typeface="+mn-cs"/>
              </a:defRPr>
            </a:lvl4pPr>
            <a:lvl5pPr marL="2057400" indent="-228600" algn="l" defTabSz="914400" rtl="0" eaLnBrk="1" latinLnBrk="0" hangingPunct="1">
              <a:lnSpc>
                <a:spcPct val="90000"/>
              </a:lnSpc>
              <a:spcBef>
                <a:spcPts val="500"/>
              </a:spcBef>
              <a:buClr>
                <a:srgbClr val="EE2E23"/>
              </a:buClr>
              <a:buFont typeface="Wingdings" charset="2"/>
              <a:buChar char="§"/>
              <a:defRPr sz="1800" kern="1200">
                <a:solidFill>
                  <a:srgbClr val="4859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4339" lvl="1" indent="-192881">
              <a:lnSpc>
                <a:spcPct val="100000"/>
              </a:lnSpc>
              <a:spcBef>
                <a:spcPts val="338"/>
              </a:spcBef>
              <a:spcAft>
                <a:spcPts val="450"/>
              </a:spcAft>
              <a:buClr>
                <a:srgbClr val="FF0000"/>
              </a:buClr>
              <a:buSzPct val="110000"/>
              <a:buFont typeface="Wingdings" panose="05000000000000000000" pitchFamily="2" charset="2"/>
              <a:buChar char="§"/>
            </a:pPr>
            <a:r>
              <a:rPr lang="en-US" sz="1600" dirty="0">
                <a:solidFill>
                  <a:srgbClr val="677279"/>
                </a:solidFill>
              </a:rPr>
              <a:t>High Color Rendition Index (CRI) allows colors to be more  accurately perceived.</a:t>
            </a:r>
          </a:p>
          <a:p>
            <a:pPr marL="424339" lvl="1" indent="-192881">
              <a:lnSpc>
                <a:spcPct val="100000"/>
              </a:lnSpc>
              <a:spcBef>
                <a:spcPts val="338"/>
              </a:spcBef>
              <a:spcAft>
                <a:spcPts val="450"/>
              </a:spcAft>
              <a:buClr>
                <a:srgbClr val="FF0000"/>
              </a:buClr>
              <a:buSzPct val="110000"/>
              <a:buFont typeface="Wingdings" panose="05000000000000000000" pitchFamily="2" charset="2"/>
              <a:buChar char="§"/>
            </a:pPr>
            <a:r>
              <a:rPr lang="en-US" sz="1600" dirty="0">
                <a:solidFill>
                  <a:srgbClr val="677279"/>
                </a:solidFill>
              </a:rPr>
              <a:t>90 CRI creates an enhanced visual experience which is particularly important in retail environments</a:t>
            </a:r>
            <a:r>
              <a:rPr lang="en-US" sz="1350" dirty="0">
                <a:solidFill>
                  <a:srgbClr val="677279"/>
                </a:solidFill>
              </a:rPr>
              <a:t>.</a:t>
            </a:r>
          </a:p>
          <a:p>
            <a:pPr marL="231458" lvl="1" indent="0">
              <a:lnSpc>
                <a:spcPct val="100000"/>
              </a:lnSpc>
              <a:spcBef>
                <a:spcPts val="338"/>
              </a:spcBef>
              <a:spcAft>
                <a:spcPts val="450"/>
              </a:spcAft>
              <a:buClr>
                <a:srgbClr val="FF0000"/>
              </a:buClr>
              <a:buSzPct val="110000"/>
              <a:buNone/>
            </a:pPr>
            <a:endParaRPr lang="en-US" sz="1350" dirty="0">
              <a:solidFill>
                <a:srgbClr val="677279"/>
              </a:solidFill>
            </a:endParaRPr>
          </a:p>
          <a:p>
            <a:pPr marL="231458" lvl="1" indent="0">
              <a:lnSpc>
                <a:spcPct val="100000"/>
              </a:lnSpc>
              <a:spcBef>
                <a:spcPts val="338"/>
              </a:spcBef>
              <a:buClr>
                <a:srgbClr val="005A9B"/>
              </a:buClr>
              <a:buSzPct val="110000"/>
              <a:buNone/>
            </a:pPr>
            <a:r>
              <a:rPr lang="en-US" sz="1238" dirty="0">
                <a:solidFill>
                  <a:srgbClr val="677279"/>
                </a:solidFill>
              </a:rPr>
              <a:t>   </a:t>
            </a:r>
            <a:endParaRPr lang="en-US" sz="1350" dirty="0"/>
          </a:p>
        </p:txBody>
      </p:sp>
      <p:graphicFrame>
        <p:nvGraphicFramePr>
          <p:cNvPr id="2" name="Table 1"/>
          <p:cNvGraphicFramePr>
            <a:graphicFrameLocks noGrp="1"/>
          </p:cNvGraphicFramePr>
          <p:nvPr>
            <p:extLst>
              <p:ext uri="{D42A27DB-BD31-4B8C-83A1-F6EECF244321}">
                <p14:modId xmlns:p14="http://schemas.microsoft.com/office/powerpoint/2010/main" val="733798482"/>
              </p:ext>
            </p:extLst>
          </p:nvPr>
        </p:nvGraphicFramePr>
        <p:xfrm>
          <a:off x="5334000" y="1619210"/>
          <a:ext cx="3414250" cy="3210768"/>
        </p:xfrm>
        <a:graphic>
          <a:graphicData uri="http://schemas.openxmlformats.org/drawingml/2006/table">
            <a:tbl>
              <a:tblPr firstRow="1" bandRow="1">
                <a:tableStyleId>{073A0DAA-6AF3-43AB-8588-CEC1D06C72B9}</a:tableStyleId>
              </a:tblPr>
              <a:tblGrid>
                <a:gridCol w="2226082">
                  <a:extLst>
                    <a:ext uri="{9D8B030D-6E8A-4147-A177-3AD203B41FA5}">
                      <a16:colId xmlns="" xmlns:a16="http://schemas.microsoft.com/office/drawing/2014/main" val="1361803277"/>
                    </a:ext>
                  </a:extLst>
                </a:gridCol>
                <a:gridCol w="1188168">
                  <a:extLst>
                    <a:ext uri="{9D8B030D-6E8A-4147-A177-3AD203B41FA5}">
                      <a16:colId xmlns="" xmlns:a16="http://schemas.microsoft.com/office/drawing/2014/main" val="1323885060"/>
                    </a:ext>
                  </a:extLst>
                </a:gridCol>
              </a:tblGrid>
              <a:tr h="42907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400" b="1" kern="1200" dirty="0">
                          <a:solidFill>
                            <a:schemeClr val="bg1"/>
                          </a:solidFill>
                          <a:effectLst/>
                          <a:latin typeface="+mn-lt"/>
                          <a:ea typeface="+mn-ea"/>
                          <a:cs typeface="+mn-cs"/>
                        </a:rPr>
                        <a:t>Source</a:t>
                      </a:r>
                    </a:p>
                  </a:txBody>
                  <a:tcPr marL="65438" marR="65438" marT="28499" marB="28499" anchor="ctr" anchorCtr="1" horzOverflow="overflow">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400" b="1" kern="1200" dirty="0">
                          <a:solidFill>
                            <a:schemeClr val="bg1"/>
                          </a:solidFill>
                          <a:effectLst/>
                          <a:latin typeface="+mn-lt"/>
                          <a:ea typeface="+mn-ea"/>
                          <a:cs typeface="+mn-cs"/>
                        </a:rPr>
                        <a:t>CRI</a:t>
                      </a:r>
                    </a:p>
                  </a:txBody>
                  <a:tcPr marL="65438" marR="65438" marT="28499" marB="28499" anchor="ctr" anchorCtr="1" horzOverflow="overflow">
                    <a:solidFill>
                      <a:schemeClr val="tx1"/>
                    </a:solidFill>
                  </a:tcPr>
                </a:tc>
                <a:extLst>
                  <a:ext uri="{0D108BD9-81ED-4DB2-BD59-A6C34878D82A}">
                    <a16:rowId xmlns="" xmlns:a16="http://schemas.microsoft.com/office/drawing/2014/main" val="3861834054"/>
                  </a:ext>
                </a:extLst>
              </a:tr>
              <a:tr h="411191">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sz="1400" kern="1200" dirty="0">
                          <a:solidFill>
                            <a:schemeClr val="dk1"/>
                          </a:solidFill>
                          <a:latin typeface="Arial"/>
                          <a:ea typeface="+mn-ea"/>
                          <a:cs typeface="+mn-cs"/>
                        </a:rPr>
                        <a:t>High</a:t>
                      </a:r>
                      <a:r>
                        <a:rPr lang="en-US" sz="1400" kern="1200" baseline="0" dirty="0">
                          <a:solidFill>
                            <a:schemeClr val="dk1"/>
                          </a:solidFill>
                          <a:latin typeface="Arial"/>
                          <a:ea typeface="+mn-ea"/>
                          <a:cs typeface="+mn-cs"/>
                        </a:rPr>
                        <a:t> Pressure Sodium</a:t>
                      </a:r>
                      <a:endParaRPr lang="en-US" sz="1400" kern="1200" dirty="0">
                        <a:solidFill>
                          <a:schemeClr val="dk1"/>
                        </a:solidFill>
                        <a:latin typeface="Arial"/>
                        <a:ea typeface="+mn-ea"/>
                        <a:cs typeface="+mn-cs"/>
                      </a:endParaRPr>
                    </a:p>
                  </a:txBody>
                  <a:tcPr marL="65438" marR="65438" marT="28499" marB="28499"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kern="1200" dirty="0">
                          <a:solidFill>
                            <a:schemeClr val="dk1"/>
                          </a:solidFill>
                          <a:latin typeface="Arial"/>
                          <a:ea typeface="+mn-ea"/>
                          <a:cs typeface="+mn-cs"/>
                        </a:rPr>
                        <a:t>22</a:t>
                      </a:r>
                    </a:p>
                  </a:txBody>
                  <a:tcPr marL="7747" marR="7747" marT="7747" marB="0" anchor="ctr"/>
                </a:tc>
                <a:extLst>
                  <a:ext uri="{0D108BD9-81ED-4DB2-BD59-A6C34878D82A}">
                    <a16:rowId xmlns="" xmlns:a16="http://schemas.microsoft.com/office/drawing/2014/main" val="2409984751"/>
                  </a:ext>
                </a:extLst>
              </a:tr>
              <a:tr h="348964">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sz="1400" kern="1200" dirty="0">
                          <a:solidFill>
                            <a:schemeClr val="dk1"/>
                          </a:solidFill>
                          <a:latin typeface="Arial"/>
                          <a:ea typeface="+mn-ea"/>
                          <a:cs typeface="+mn-cs"/>
                        </a:rPr>
                        <a:t>Metal Halide</a:t>
                      </a:r>
                    </a:p>
                  </a:txBody>
                  <a:tcPr marL="65438" marR="65438" marT="28499" marB="28499"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kern="1200" dirty="0">
                          <a:solidFill>
                            <a:schemeClr val="dk1"/>
                          </a:solidFill>
                          <a:latin typeface="Arial"/>
                          <a:ea typeface="+mn-ea"/>
                          <a:cs typeface="+mn-cs"/>
                        </a:rPr>
                        <a:t>65-70</a:t>
                      </a:r>
                    </a:p>
                  </a:txBody>
                  <a:tcPr marL="7747" marR="7747" marT="7747" marB="0" anchor="ctr"/>
                </a:tc>
                <a:extLst>
                  <a:ext uri="{0D108BD9-81ED-4DB2-BD59-A6C34878D82A}">
                    <a16:rowId xmlns="" xmlns:a16="http://schemas.microsoft.com/office/drawing/2014/main" val="3078038844"/>
                  </a:ext>
                </a:extLst>
              </a:tr>
              <a:tr h="340426">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sz="1400" kern="1200" dirty="0">
                          <a:solidFill>
                            <a:schemeClr val="dk1"/>
                          </a:solidFill>
                          <a:latin typeface="Arial"/>
                          <a:ea typeface="+mn-ea"/>
                          <a:cs typeface="+mn-cs"/>
                        </a:rPr>
                        <a:t>Traditional</a:t>
                      </a:r>
                      <a:r>
                        <a:rPr lang="en-US" sz="1400" kern="1200" baseline="0" dirty="0">
                          <a:solidFill>
                            <a:schemeClr val="dk1"/>
                          </a:solidFill>
                          <a:latin typeface="Arial"/>
                          <a:ea typeface="+mn-ea"/>
                          <a:cs typeface="+mn-cs"/>
                        </a:rPr>
                        <a:t> </a:t>
                      </a:r>
                      <a:r>
                        <a:rPr lang="en-US" sz="1400" kern="1200" dirty="0">
                          <a:solidFill>
                            <a:schemeClr val="dk1"/>
                          </a:solidFill>
                          <a:latin typeface="Arial"/>
                          <a:ea typeface="+mn-ea"/>
                          <a:cs typeface="+mn-cs"/>
                        </a:rPr>
                        <a:t>T12</a:t>
                      </a:r>
                    </a:p>
                  </a:txBody>
                  <a:tcPr marL="65438" marR="65438" marT="28499" marB="28499"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kern="1200" dirty="0">
                          <a:solidFill>
                            <a:schemeClr val="dk1"/>
                          </a:solidFill>
                          <a:latin typeface="Arial"/>
                          <a:ea typeface="+mn-ea"/>
                          <a:cs typeface="+mn-cs"/>
                        </a:rPr>
                        <a:t>60</a:t>
                      </a:r>
                    </a:p>
                  </a:txBody>
                  <a:tcPr marL="71789" marR="71789" marT="33570" marB="33570" anchor="ctr"/>
                </a:tc>
                <a:extLst>
                  <a:ext uri="{0D108BD9-81ED-4DB2-BD59-A6C34878D82A}">
                    <a16:rowId xmlns="" xmlns:a16="http://schemas.microsoft.com/office/drawing/2014/main" val="2837690410"/>
                  </a:ext>
                </a:extLst>
              </a:tr>
              <a:tr h="336222">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sz="1400" kern="1200" dirty="0">
                          <a:solidFill>
                            <a:schemeClr val="dk1"/>
                          </a:solidFill>
                          <a:latin typeface="Arial"/>
                          <a:ea typeface="+mn-ea"/>
                          <a:cs typeface="+mn-cs"/>
                        </a:rPr>
                        <a:t>Typical</a:t>
                      </a:r>
                      <a:r>
                        <a:rPr lang="en-US" sz="1400" kern="1200" baseline="0" dirty="0">
                          <a:solidFill>
                            <a:schemeClr val="dk1"/>
                          </a:solidFill>
                          <a:latin typeface="Arial"/>
                          <a:ea typeface="+mn-ea"/>
                          <a:cs typeface="+mn-cs"/>
                        </a:rPr>
                        <a:t> LED </a:t>
                      </a:r>
                      <a:endParaRPr lang="en-US" sz="1400" kern="1200" dirty="0">
                        <a:solidFill>
                          <a:schemeClr val="dk1"/>
                        </a:solidFill>
                        <a:latin typeface="Arial"/>
                        <a:ea typeface="+mn-ea"/>
                        <a:cs typeface="+mn-cs"/>
                      </a:endParaRPr>
                    </a:p>
                  </a:txBody>
                  <a:tcPr marL="65438" marR="65438" marT="28499" marB="28499" anchor="ctr" anchorCtr="1"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kern="1200" dirty="0">
                          <a:solidFill>
                            <a:schemeClr val="dk1"/>
                          </a:solidFill>
                          <a:latin typeface="Arial"/>
                          <a:ea typeface="+mn-ea"/>
                          <a:cs typeface="+mn-cs"/>
                        </a:rPr>
                        <a:t>70</a:t>
                      </a:r>
                    </a:p>
                  </a:txBody>
                  <a:tcPr marL="65438" marR="65438" marT="28499" marB="28499" anchor="ctr" anchorCtr="1" horzOverflow="overflow"/>
                </a:tc>
                <a:extLst>
                  <a:ext uri="{0D108BD9-81ED-4DB2-BD59-A6C34878D82A}">
                    <a16:rowId xmlns="" xmlns:a16="http://schemas.microsoft.com/office/drawing/2014/main" val="956739749"/>
                  </a:ext>
                </a:extLst>
              </a:tr>
              <a:tr h="336222">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sz="1400" kern="1200" dirty="0">
                          <a:solidFill>
                            <a:schemeClr val="dk1"/>
                          </a:solidFill>
                          <a:latin typeface="Arial"/>
                          <a:ea typeface="+mn-ea"/>
                          <a:cs typeface="+mn-cs"/>
                        </a:rPr>
                        <a:t>T8/T5HO</a:t>
                      </a:r>
                    </a:p>
                  </a:txBody>
                  <a:tcPr marL="65438" marR="65438" marT="28499" marB="28499" anchor="ctr" anchorCtr="1"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kern="1200" dirty="0">
                          <a:solidFill>
                            <a:schemeClr val="dk1"/>
                          </a:solidFill>
                          <a:latin typeface="Arial"/>
                          <a:ea typeface="+mn-ea"/>
                          <a:cs typeface="+mn-cs"/>
                        </a:rPr>
                        <a:t>80-85</a:t>
                      </a:r>
                    </a:p>
                  </a:txBody>
                  <a:tcPr marL="65438" marR="65438" marT="28499" marB="28499" anchor="ctr" anchorCtr="1" horzOverflow="overflow"/>
                </a:tc>
                <a:extLst>
                  <a:ext uri="{0D108BD9-81ED-4DB2-BD59-A6C34878D82A}">
                    <a16:rowId xmlns="" xmlns:a16="http://schemas.microsoft.com/office/drawing/2014/main" val="2926657211"/>
                  </a:ext>
                </a:extLst>
              </a:tr>
              <a:tr h="336222">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sz="1400" kern="1200" dirty="0">
                          <a:solidFill>
                            <a:schemeClr val="tx1"/>
                          </a:solidFill>
                          <a:latin typeface="Arial"/>
                          <a:ea typeface="+mn-ea"/>
                          <a:cs typeface="+mn-cs"/>
                        </a:rPr>
                        <a:t>LED optional</a:t>
                      </a:r>
                    </a:p>
                  </a:txBody>
                  <a:tcPr marL="65438" marR="65438" marT="28499" marB="28499" anchor="ctr" anchorCtr="1"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kern="1200" dirty="0">
                          <a:solidFill>
                            <a:schemeClr val="tx1"/>
                          </a:solidFill>
                          <a:latin typeface="Arial"/>
                          <a:ea typeface="+mn-ea"/>
                          <a:cs typeface="+mn-cs"/>
                        </a:rPr>
                        <a:t>80 (min)</a:t>
                      </a:r>
                    </a:p>
                  </a:txBody>
                  <a:tcPr marL="65438" marR="65438" marT="28499" marB="28499" anchor="ctr" anchorCtr="1" horzOverflow="overflow"/>
                </a:tc>
                <a:extLst>
                  <a:ext uri="{0D108BD9-81ED-4DB2-BD59-A6C34878D82A}">
                    <a16:rowId xmlns="" xmlns:a16="http://schemas.microsoft.com/office/drawing/2014/main" val="157452584"/>
                  </a:ext>
                </a:extLst>
              </a:tr>
              <a:tr h="336222">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sz="1400" kern="1200" dirty="0">
                          <a:solidFill>
                            <a:schemeClr val="tx1"/>
                          </a:solidFill>
                          <a:latin typeface="Arial"/>
                          <a:ea typeface="+mn-ea"/>
                          <a:cs typeface="+mn-cs"/>
                        </a:rPr>
                        <a:t>LED Optional</a:t>
                      </a:r>
                    </a:p>
                  </a:txBody>
                  <a:tcPr marL="65438" marR="65438" marT="28499" marB="28499" anchor="ctr" anchorCtr="1"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kern="1200" dirty="0">
                          <a:solidFill>
                            <a:schemeClr val="tx1"/>
                          </a:solidFill>
                          <a:latin typeface="Arial"/>
                          <a:ea typeface="+mn-ea"/>
                          <a:cs typeface="+mn-cs"/>
                        </a:rPr>
                        <a:t>90 (min)</a:t>
                      </a:r>
                    </a:p>
                  </a:txBody>
                  <a:tcPr marL="65438" marR="65438" marT="28499" marB="28499" anchor="ctr" anchorCtr="1" horzOverflow="overflow"/>
                </a:tc>
                <a:extLst>
                  <a:ext uri="{0D108BD9-81ED-4DB2-BD59-A6C34878D82A}">
                    <a16:rowId xmlns="" xmlns:a16="http://schemas.microsoft.com/office/drawing/2014/main" val="3808474761"/>
                  </a:ext>
                </a:extLst>
              </a:tr>
              <a:tr h="336222">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lang="en-US" sz="1400" kern="1200" dirty="0">
                          <a:solidFill>
                            <a:schemeClr val="dk1"/>
                          </a:solidFill>
                          <a:latin typeface="Arial"/>
                          <a:ea typeface="+mn-ea"/>
                          <a:cs typeface="+mn-cs"/>
                        </a:rPr>
                        <a:t>Sunlight</a:t>
                      </a:r>
                    </a:p>
                  </a:txBody>
                  <a:tcPr marL="65438" marR="65438" marT="28499" marB="28499" anchor="ctr" anchorCtr="1"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kern="1200" dirty="0">
                          <a:solidFill>
                            <a:schemeClr val="dk1"/>
                          </a:solidFill>
                          <a:latin typeface="Arial"/>
                          <a:ea typeface="+mn-ea"/>
                          <a:cs typeface="+mn-cs"/>
                        </a:rPr>
                        <a:t>100</a:t>
                      </a:r>
                    </a:p>
                  </a:txBody>
                  <a:tcPr marL="65438" marR="65438" marT="28499" marB="28499" anchor="ctr" anchorCtr="1" horzOverflow="overflow"/>
                </a:tc>
                <a:extLst>
                  <a:ext uri="{0D108BD9-81ED-4DB2-BD59-A6C34878D82A}">
                    <a16:rowId xmlns="" xmlns:a16="http://schemas.microsoft.com/office/drawing/2014/main" val="532953009"/>
                  </a:ext>
                </a:extLst>
              </a:tr>
            </a:tbl>
          </a:graphicData>
        </a:graphic>
      </p:graphicFrame>
      <p:pic>
        <p:nvPicPr>
          <p:cNvPr id="7" name="Picture 6"/>
          <p:cNvPicPr>
            <a:picLocks noChangeAspect="1"/>
          </p:cNvPicPr>
          <p:nvPr/>
        </p:nvPicPr>
        <p:blipFill rotWithShape="1">
          <a:blip r:embed="rId3"/>
          <a:srcRect b="49472"/>
          <a:stretch/>
        </p:blipFill>
        <p:spPr>
          <a:xfrm>
            <a:off x="381000" y="2969917"/>
            <a:ext cx="4597435" cy="1563990"/>
          </a:xfrm>
          <a:prstGeom prst="rect">
            <a:avLst/>
          </a:prstGeom>
        </p:spPr>
      </p:pic>
      <p:sp>
        <p:nvSpPr>
          <p:cNvPr id="8" name="TextBox 7"/>
          <p:cNvSpPr txBox="1"/>
          <p:nvPr/>
        </p:nvSpPr>
        <p:spPr>
          <a:xfrm>
            <a:off x="1341086" y="4534032"/>
            <a:ext cx="3535714" cy="300082"/>
          </a:xfrm>
          <a:prstGeom prst="rect">
            <a:avLst/>
          </a:prstGeom>
          <a:noFill/>
        </p:spPr>
        <p:txBody>
          <a:bodyPr wrap="square" rtlCol="0">
            <a:spAutoFit/>
          </a:bodyPr>
          <a:lstStyle/>
          <a:p>
            <a:r>
              <a:rPr lang="en-US" sz="1350" dirty="0"/>
              <a:t>80 CRI	                           90 CRI</a:t>
            </a:r>
          </a:p>
        </p:txBody>
      </p:sp>
    </p:spTree>
    <p:extLst>
      <p:ext uri="{BB962C8B-B14F-4D97-AF65-F5344CB8AC3E}">
        <p14:creationId xmlns:p14="http://schemas.microsoft.com/office/powerpoint/2010/main" val="35573023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7600" y="501316"/>
            <a:ext cx="4572000" cy="3050523"/>
          </a:xfrm>
        </p:spPr>
      </p:pic>
      <p:sp>
        <p:nvSpPr>
          <p:cNvPr id="5" name="TextBox 4"/>
          <p:cNvSpPr txBox="1"/>
          <p:nvPr/>
        </p:nvSpPr>
        <p:spPr>
          <a:xfrm>
            <a:off x="54291" y="426746"/>
            <a:ext cx="1688283" cy="1077218"/>
          </a:xfrm>
          <a:prstGeom prst="rect">
            <a:avLst/>
          </a:prstGeom>
          <a:noFill/>
        </p:spPr>
        <p:txBody>
          <a:bodyPr wrap="none" rtlCol="0">
            <a:spAutoFit/>
          </a:bodyPr>
          <a:lstStyle/>
          <a:p>
            <a:r>
              <a:rPr lang="en-US" sz="3200" dirty="0">
                <a:solidFill>
                  <a:srgbClr val="C00000"/>
                </a:solidFill>
              </a:rPr>
              <a:t>90 CRI?</a:t>
            </a:r>
          </a:p>
          <a:p>
            <a:endParaRPr lang="en-US" sz="3200" dirty="0">
              <a:solidFill>
                <a:srgbClr val="C0000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3616007"/>
            <a:ext cx="4572000" cy="308959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874" y="1503964"/>
            <a:ext cx="2057400" cy="2047875"/>
          </a:xfrm>
          <a:prstGeom prst="rect">
            <a:avLst/>
          </a:prstGeom>
        </p:spPr>
      </p:pic>
      <p:pic>
        <p:nvPicPr>
          <p:cNvPr id="12" name="Picture 11"/>
          <p:cNvPicPr>
            <a:picLocks noChangeAspect="1"/>
          </p:cNvPicPr>
          <p:nvPr/>
        </p:nvPicPr>
        <p:blipFill>
          <a:blip r:embed="rId6"/>
          <a:stretch>
            <a:fillRect/>
          </a:stretch>
        </p:blipFill>
        <p:spPr>
          <a:xfrm>
            <a:off x="628149" y="4610100"/>
            <a:ext cx="2143125" cy="2095500"/>
          </a:xfrm>
          <a:prstGeom prst="rect">
            <a:avLst/>
          </a:prstGeom>
        </p:spPr>
      </p:pic>
    </p:spTree>
    <p:extLst>
      <p:ext uri="{BB962C8B-B14F-4D97-AF65-F5344CB8AC3E}">
        <p14:creationId xmlns:p14="http://schemas.microsoft.com/office/powerpoint/2010/main" val="2717102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447800"/>
            <a:ext cx="6502400" cy="4876800"/>
          </a:xfrm>
        </p:spPr>
      </p:pic>
    </p:spTree>
    <p:extLst>
      <p:ext uri="{BB962C8B-B14F-4D97-AF65-F5344CB8AC3E}">
        <p14:creationId xmlns:p14="http://schemas.microsoft.com/office/powerpoint/2010/main" val="9077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Temperature/ CRI Tradeoffs</a:t>
            </a:r>
          </a:p>
        </p:txBody>
      </p:sp>
      <p:graphicFrame>
        <p:nvGraphicFramePr>
          <p:cNvPr id="5" name="Table 4"/>
          <p:cNvGraphicFramePr>
            <a:graphicFrameLocks noGrp="1"/>
          </p:cNvGraphicFramePr>
          <p:nvPr>
            <p:extLst/>
          </p:nvPr>
        </p:nvGraphicFramePr>
        <p:xfrm>
          <a:off x="615464" y="1573825"/>
          <a:ext cx="7939451" cy="3859820"/>
        </p:xfrm>
        <a:graphic>
          <a:graphicData uri="http://schemas.openxmlformats.org/drawingml/2006/table">
            <a:tbl>
              <a:tblPr firstRow="1" firstCol="1" bandRow="1"/>
              <a:tblGrid>
                <a:gridCol w="1764323">
                  <a:extLst>
                    <a:ext uri="{9D8B030D-6E8A-4147-A177-3AD203B41FA5}">
                      <a16:colId xmlns="" xmlns:a16="http://schemas.microsoft.com/office/drawing/2014/main" val="20000"/>
                    </a:ext>
                  </a:extLst>
                </a:gridCol>
                <a:gridCol w="1654053">
                  <a:extLst>
                    <a:ext uri="{9D8B030D-6E8A-4147-A177-3AD203B41FA5}">
                      <a16:colId xmlns="" xmlns:a16="http://schemas.microsoft.com/office/drawing/2014/main" val="20001"/>
                    </a:ext>
                  </a:extLst>
                </a:gridCol>
                <a:gridCol w="1507025">
                  <a:extLst>
                    <a:ext uri="{9D8B030D-6E8A-4147-A177-3AD203B41FA5}">
                      <a16:colId xmlns="" xmlns:a16="http://schemas.microsoft.com/office/drawing/2014/main" val="20002"/>
                    </a:ext>
                  </a:extLst>
                </a:gridCol>
                <a:gridCol w="1507025">
                  <a:extLst>
                    <a:ext uri="{9D8B030D-6E8A-4147-A177-3AD203B41FA5}">
                      <a16:colId xmlns="" xmlns:a16="http://schemas.microsoft.com/office/drawing/2014/main" val="20003"/>
                    </a:ext>
                  </a:extLst>
                </a:gridCol>
                <a:gridCol w="1507025">
                  <a:extLst>
                    <a:ext uri="{9D8B030D-6E8A-4147-A177-3AD203B41FA5}">
                      <a16:colId xmlns="" xmlns:a16="http://schemas.microsoft.com/office/drawing/2014/main" val="20004"/>
                    </a:ext>
                  </a:extLst>
                </a:gridCol>
              </a:tblGrid>
              <a:tr h="771964">
                <a:tc gridSpan="5">
                  <a:txBody>
                    <a:bodyPr/>
                    <a:lstStyle/>
                    <a:p>
                      <a:pPr marL="0" marR="0" algn="ctr">
                        <a:spcBef>
                          <a:spcPts val="0"/>
                        </a:spcBef>
                        <a:spcAft>
                          <a:spcPts val="0"/>
                        </a:spcAft>
                      </a:pPr>
                      <a:r>
                        <a:rPr lang="en-US" sz="27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CCT/CRI scaling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771964">
                <a:tc>
                  <a:txBody>
                    <a:bodyPr/>
                    <a:lstStyle/>
                    <a:p>
                      <a:pPr marL="0" marR="0" algn="ctr">
                        <a:spcBef>
                          <a:spcPts val="0"/>
                        </a:spcBef>
                        <a:spcAft>
                          <a:spcPts val="0"/>
                        </a:spcAft>
                      </a:pPr>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3000K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3500K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4000K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5000K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771964">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70 CRI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0.93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0.96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771964">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80 CRI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0.84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0.88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0.88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0.88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771964">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90 CRI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0.61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0.64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0.67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0.70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51081" marR="151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227750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endParaRPr lang="en-US" dirty="0"/>
          </a:p>
        </p:txBody>
      </p:sp>
      <p:sp>
        <p:nvSpPr>
          <p:cNvPr id="5" name="Title 1"/>
          <p:cNvSpPr txBox="1">
            <a:spLocks/>
          </p:cNvSpPr>
          <p:nvPr/>
        </p:nvSpPr>
        <p:spPr>
          <a:xfrm>
            <a:off x="0" y="570235"/>
            <a:ext cx="7886700" cy="402982"/>
          </a:xfrm>
          <a:prstGeom prst="rect">
            <a:avLst/>
          </a:prstGeom>
        </p:spPr>
        <p:txBody>
          <a:bodyPr anchor="t"/>
          <a:lstStyle>
            <a:lvl1pPr algn="l" defTabSz="914400" rtl="0" eaLnBrk="1" latinLnBrk="0" hangingPunct="1">
              <a:lnSpc>
                <a:spcPct val="90000"/>
              </a:lnSpc>
              <a:spcBef>
                <a:spcPct val="0"/>
              </a:spcBef>
              <a:buNone/>
              <a:defRPr sz="2800" b="1" kern="1200" baseline="0">
                <a:solidFill>
                  <a:srgbClr val="485966"/>
                </a:solidFill>
                <a:latin typeface="+mj-lt"/>
                <a:ea typeface="+mj-ea"/>
                <a:cs typeface="+mj-cs"/>
              </a:defRPr>
            </a:lvl1pPr>
          </a:lstStyle>
          <a:p>
            <a:r>
              <a:rPr lang="en-US" sz="3600" b="0" dirty="0">
                <a:solidFill>
                  <a:srgbClr val="C00000"/>
                </a:solidFill>
              </a:rPr>
              <a:t>LED Luminaire Distributions</a:t>
            </a:r>
          </a:p>
        </p:txBody>
      </p:sp>
      <p:pic>
        <p:nvPicPr>
          <p:cNvPr id="6" name="Picture 5"/>
          <p:cNvPicPr>
            <a:picLocks noChangeAspect="1"/>
          </p:cNvPicPr>
          <p:nvPr/>
        </p:nvPicPr>
        <p:blipFill>
          <a:blip r:embed="rId3"/>
          <a:stretch>
            <a:fillRect/>
          </a:stretch>
        </p:blipFill>
        <p:spPr>
          <a:xfrm>
            <a:off x="4569650" y="2758370"/>
            <a:ext cx="2294550" cy="1312031"/>
          </a:xfrm>
          <a:prstGeom prst="rect">
            <a:avLst/>
          </a:prstGeom>
        </p:spPr>
      </p:pic>
      <p:pic>
        <p:nvPicPr>
          <p:cNvPr id="7" name="Picture 6"/>
          <p:cNvPicPr>
            <a:picLocks noChangeAspect="1"/>
          </p:cNvPicPr>
          <p:nvPr/>
        </p:nvPicPr>
        <p:blipFill>
          <a:blip r:embed="rId4"/>
          <a:stretch>
            <a:fillRect/>
          </a:stretch>
        </p:blipFill>
        <p:spPr>
          <a:xfrm>
            <a:off x="2456112" y="2744316"/>
            <a:ext cx="2074713" cy="1312031"/>
          </a:xfrm>
          <a:prstGeom prst="rect">
            <a:avLst/>
          </a:prstGeom>
        </p:spPr>
      </p:pic>
      <p:pic>
        <p:nvPicPr>
          <p:cNvPr id="9" name="Picture 8"/>
          <p:cNvPicPr>
            <a:picLocks noChangeAspect="1"/>
          </p:cNvPicPr>
          <p:nvPr/>
        </p:nvPicPr>
        <p:blipFill>
          <a:blip r:embed="rId5"/>
          <a:stretch>
            <a:fillRect/>
          </a:stretch>
        </p:blipFill>
        <p:spPr>
          <a:xfrm>
            <a:off x="16351" y="2744316"/>
            <a:ext cx="2261418" cy="1316549"/>
          </a:xfrm>
          <a:prstGeom prst="rect">
            <a:avLst/>
          </a:prstGeom>
        </p:spPr>
      </p:pic>
      <p:sp>
        <p:nvSpPr>
          <p:cNvPr id="10" name="TextBox 9"/>
          <p:cNvSpPr txBox="1"/>
          <p:nvPr/>
        </p:nvSpPr>
        <p:spPr>
          <a:xfrm>
            <a:off x="2814370" y="2236485"/>
            <a:ext cx="1260764" cy="507831"/>
          </a:xfrm>
          <a:prstGeom prst="rect">
            <a:avLst/>
          </a:prstGeom>
          <a:noFill/>
        </p:spPr>
        <p:txBody>
          <a:bodyPr wrap="square" rtlCol="0">
            <a:spAutoFit/>
          </a:bodyPr>
          <a:lstStyle/>
          <a:p>
            <a:pPr algn="ctr"/>
            <a:r>
              <a:rPr lang="en-US" sz="1350" dirty="0"/>
              <a:t>Medium</a:t>
            </a:r>
          </a:p>
          <a:p>
            <a:pPr algn="ctr"/>
            <a:r>
              <a:rPr lang="en-US" sz="1350" dirty="0"/>
              <a:t>1.5 S/C </a:t>
            </a:r>
          </a:p>
        </p:txBody>
      </p:sp>
      <p:sp>
        <p:nvSpPr>
          <p:cNvPr id="11" name="TextBox 10"/>
          <p:cNvSpPr txBox="1"/>
          <p:nvPr/>
        </p:nvSpPr>
        <p:spPr>
          <a:xfrm>
            <a:off x="577597" y="2270152"/>
            <a:ext cx="1260764" cy="507831"/>
          </a:xfrm>
          <a:prstGeom prst="rect">
            <a:avLst/>
          </a:prstGeom>
          <a:noFill/>
        </p:spPr>
        <p:txBody>
          <a:bodyPr wrap="square" rtlCol="0">
            <a:spAutoFit/>
          </a:bodyPr>
          <a:lstStyle/>
          <a:p>
            <a:pPr algn="ctr"/>
            <a:r>
              <a:rPr lang="en-US" sz="1350" dirty="0"/>
              <a:t>Wide</a:t>
            </a:r>
          </a:p>
          <a:p>
            <a:pPr algn="ctr"/>
            <a:r>
              <a:rPr lang="en-US" sz="1350" dirty="0"/>
              <a:t>2.0 S/C</a:t>
            </a:r>
          </a:p>
        </p:txBody>
      </p:sp>
      <p:sp>
        <p:nvSpPr>
          <p:cNvPr id="12" name="TextBox 11"/>
          <p:cNvSpPr txBox="1"/>
          <p:nvPr/>
        </p:nvSpPr>
        <p:spPr>
          <a:xfrm>
            <a:off x="5116137" y="2270152"/>
            <a:ext cx="1260764" cy="507831"/>
          </a:xfrm>
          <a:prstGeom prst="rect">
            <a:avLst/>
          </a:prstGeom>
          <a:noFill/>
        </p:spPr>
        <p:txBody>
          <a:bodyPr wrap="square" rtlCol="0">
            <a:spAutoFit/>
          </a:bodyPr>
          <a:lstStyle/>
          <a:p>
            <a:pPr algn="ctr"/>
            <a:r>
              <a:rPr lang="en-US" sz="1350" dirty="0"/>
              <a:t>Narrow</a:t>
            </a:r>
          </a:p>
          <a:p>
            <a:pPr algn="ctr"/>
            <a:r>
              <a:rPr lang="en-US" sz="1350" dirty="0"/>
              <a:t>1.2 S/C</a:t>
            </a:r>
          </a:p>
        </p:txBody>
      </p:sp>
      <p:sp>
        <p:nvSpPr>
          <p:cNvPr id="13" name="TextBox 12"/>
          <p:cNvSpPr txBox="1"/>
          <p:nvPr/>
        </p:nvSpPr>
        <p:spPr>
          <a:xfrm>
            <a:off x="7372963" y="2273623"/>
            <a:ext cx="1260764" cy="507831"/>
          </a:xfrm>
          <a:prstGeom prst="rect">
            <a:avLst/>
          </a:prstGeom>
          <a:noFill/>
        </p:spPr>
        <p:txBody>
          <a:bodyPr wrap="square" rtlCol="0">
            <a:spAutoFit/>
          </a:bodyPr>
          <a:lstStyle/>
          <a:p>
            <a:pPr algn="ctr"/>
            <a:r>
              <a:rPr lang="en-US" sz="1350" dirty="0"/>
              <a:t>Focus</a:t>
            </a:r>
          </a:p>
          <a:p>
            <a:pPr algn="ctr"/>
            <a:r>
              <a:rPr lang="en-US" sz="1350" dirty="0"/>
              <a:t>0.9 S/C</a:t>
            </a:r>
          </a:p>
        </p:txBody>
      </p:sp>
      <p:pic>
        <p:nvPicPr>
          <p:cNvPr id="2" name="Picture 1"/>
          <p:cNvPicPr>
            <a:picLocks noChangeAspect="1"/>
          </p:cNvPicPr>
          <p:nvPr/>
        </p:nvPicPr>
        <p:blipFill>
          <a:blip r:embed="rId6"/>
          <a:stretch>
            <a:fillRect/>
          </a:stretch>
        </p:blipFill>
        <p:spPr>
          <a:xfrm>
            <a:off x="6941850" y="2754900"/>
            <a:ext cx="2178405" cy="1315501"/>
          </a:xfrm>
          <a:prstGeom prst="rect">
            <a:avLst/>
          </a:prstGeom>
        </p:spPr>
      </p:pic>
      <p:pic>
        <p:nvPicPr>
          <p:cNvPr id="3" name="Picture 2"/>
          <p:cNvPicPr>
            <a:picLocks noChangeAspect="1"/>
          </p:cNvPicPr>
          <p:nvPr/>
        </p:nvPicPr>
        <p:blipFill>
          <a:blip r:embed="rId7"/>
          <a:stretch>
            <a:fillRect/>
          </a:stretch>
        </p:blipFill>
        <p:spPr>
          <a:xfrm>
            <a:off x="4976774" y="4070401"/>
            <a:ext cx="1595606" cy="1561219"/>
          </a:xfrm>
          <a:prstGeom prst="rect">
            <a:avLst/>
          </a:prstGeom>
        </p:spPr>
      </p:pic>
      <p:pic>
        <p:nvPicPr>
          <p:cNvPr id="8" name="Picture 7"/>
          <p:cNvPicPr>
            <a:picLocks noChangeAspect="1"/>
          </p:cNvPicPr>
          <p:nvPr/>
        </p:nvPicPr>
        <p:blipFill>
          <a:blip r:embed="rId8"/>
          <a:stretch>
            <a:fillRect/>
          </a:stretch>
        </p:blipFill>
        <p:spPr>
          <a:xfrm>
            <a:off x="428990" y="4087429"/>
            <a:ext cx="1557978" cy="1544191"/>
          </a:xfrm>
          <a:prstGeom prst="rect">
            <a:avLst/>
          </a:prstGeom>
        </p:spPr>
      </p:pic>
      <p:pic>
        <p:nvPicPr>
          <p:cNvPr id="14" name="Picture 13"/>
          <p:cNvPicPr>
            <a:picLocks noChangeAspect="1"/>
          </p:cNvPicPr>
          <p:nvPr/>
        </p:nvPicPr>
        <p:blipFill>
          <a:blip r:embed="rId9"/>
          <a:stretch>
            <a:fillRect/>
          </a:stretch>
        </p:blipFill>
        <p:spPr>
          <a:xfrm>
            <a:off x="2680741" y="4090911"/>
            <a:ext cx="1547557" cy="1540709"/>
          </a:xfrm>
          <a:prstGeom prst="rect">
            <a:avLst/>
          </a:prstGeom>
        </p:spPr>
      </p:pic>
      <p:pic>
        <p:nvPicPr>
          <p:cNvPr id="15" name="Picture 14"/>
          <p:cNvPicPr>
            <a:picLocks noChangeAspect="1"/>
          </p:cNvPicPr>
          <p:nvPr/>
        </p:nvPicPr>
        <p:blipFill>
          <a:blip r:embed="rId10"/>
          <a:stretch>
            <a:fillRect/>
          </a:stretch>
        </p:blipFill>
        <p:spPr>
          <a:xfrm>
            <a:off x="7307625" y="4070401"/>
            <a:ext cx="1541387" cy="153465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86104" y="459001"/>
            <a:ext cx="1811151" cy="1811151"/>
          </a:xfrm>
          <a:prstGeom prst="rect">
            <a:avLst/>
          </a:prstGeom>
        </p:spPr>
      </p:pic>
      <p:sp>
        <p:nvSpPr>
          <p:cNvPr id="17" name="TextBox 16"/>
          <p:cNvSpPr txBox="1"/>
          <p:nvPr/>
        </p:nvSpPr>
        <p:spPr>
          <a:xfrm>
            <a:off x="3045926" y="6172200"/>
            <a:ext cx="6056466" cy="461665"/>
          </a:xfrm>
          <a:prstGeom prst="rect">
            <a:avLst/>
          </a:prstGeom>
          <a:noFill/>
        </p:spPr>
        <p:txBody>
          <a:bodyPr wrap="none" rtlCol="0">
            <a:spAutoFit/>
          </a:bodyPr>
          <a:lstStyle/>
          <a:p>
            <a:r>
              <a:rPr lang="en-US" sz="2400" dirty="0"/>
              <a:t>Which one works best for your application?</a:t>
            </a:r>
          </a:p>
        </p:txBody>
      </p:sp>
    </p:spTree>
    <p:extLst>
      <p:ext uri="{BB962C8B-B14F-4D97-AF65-F5344CB8AC3E}">
        <p14:creationId xmlns:p14="http://schemas.microsoft.com/office/powerpoint/2010/main" val="42133912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p:cNvSpPr>
          <p:nvPr>
            <p:ph type="body" idx="4294967295"/>
          </p:nvPr>
        </p:nvSpPr>
        <p:spPr>
          <a:xfrm>
            <a:off x="349250" y="727075"/>
            <a:ext cx="8229600" cy="5414963"/>
          </a:xfrm>
        </p:spPr>
        <p:txBody>
          <a:bodyPr/>
          <a:lstStyle/>
          <a:p>
            <a:r>
              <a:rPr lang="en-US" sz="2400" dirty="0"/>
              <a:t>Glare can cause fatigue, result in low productivity, and impact safety. </a:t>
            </a:r>
          </a:p>
          <a:p>
            <a:endParaRPr lang="en-US" dirty="0"/>
          </a:p>
          <a:p>
            <a:r>
              <a:rPr lang="en-US" dirty="0"/>
              <a:t>Special considerations must be taken into account on how we control light into the space and onto the task.</a:t>
            </a:r>
            <a:endParaRPr lang="en-US" sz="2400" dirty="0"/>
          </a:p>
          <a:p>
            <a:endParaRPr lang="en-US" sz="2400" dirty="0"/>
          </a:p>
        </p:txBody>
      </p:sp>
      <p:sp>
        <p:nvSpPr>
          <p:cNvPr id="25603" name="Title 1"/>
          <p:cNvSpPr>
            <a:spLocks/>
          </p:cNvSpPr>
          <p:nvPr/>
        </p:nvSpPr>
        <p:spPr bwMode="auto">
          <a:xfrm>
            <a:off x="0" y="0"/>
            <a:ext cx="9144000" cy="381000"/>
          </a:xfrm>
          <a:prstGeom prst="rect">
            <a:avLst/>
          </a:prstGeom>
          <a:noFill/>
          <a:ln w="9525">
            <a:noFill/>
            <a:miter lim="800000"/>
            <a:headEnd/>
            <a:tailEnd/>
          </a:ln>
        </p:spPr>
        <p:txBody>
          <a:bodyPr anchor="ctr"/>
          <a:lstStyle/>
          <a:p>
            <a:pPr algn="ctr">
              <a:defRPr/>
            </a:pPr>
            <a:r>
              <a:rPr lang="en-US" sz="2800" b="1" dirty="0">
                <a:solidFill>
                  <a:schemeClr val="bg1"/>
                </a:solidFill>
                <a:latin typeface="Arial Narrow" pitchFamily="34" charset="0"/>
              </a:rPr>
              <a:t>Optical Consideration– Glare</a:t>
            </a:r>
          </a:p>
        </p:txBody>
      </p:sp>
      <p:sp>
        <p:nvSpPr>
          <p:cNvPr id="18436" name="TextBox 5"/>
          <p:cNvSpPr txBox="1">
            <a:spLocks noChangeArrowheads="1"/>
          </p:cNvSpPr>
          <p:nvPr/>
        </p:nvSpPr>
        <p:spPr bwMode="auto">
          <a:xfrm>
            <a:off x="1709738" y="5997575"/>
            <a:ext cx="1889125" cy="368300"/>
          </a:xfrm>
          <a:prstGeom prst="rect">
            <a:avLst/>
          </a:prstGeom>
          <a:noFill/>
          <a:ln w="9525">
            <a:noFill/>
            <a:miter lim="800000"/>
            <a:headEnd/>
            <a:tailEnd/>
          </a:ln>
        </p:spPr>
        <p:txBody>
          <a:bodyPr>
            <a:spAutoFit/>
          </a:bodyPr>
          <a:lstStyle/>
          <a:p>
            <a:pPr algn="ctr"/>
            <a:r>
              <a:rPr lang="en-US" dirty="0"/>
              <a:t>Refractor</a:t>
            </a:r>
          </a:p>
        </p:txBody>
      </p:sp>
      <p:sp>
        <p:nvSpPr>
          <p:cNvPr id="18437" name="TextBox 6"/>
          <p:cNvSpPr txBox="1">
            <a:spLocks noChangeArrowheads="1"/>
          </p:cNvSpPr>
          <p:nvPr/>
        </p:nvSpPr>
        <p:spPr bwMode="auto">
          <a:xfrm>
            <a:off x="5935663" y="5975350"/>
            <a:ext cx="1654175" cy="369888"/>
          </a:xfrm>
          <a:prstGeom prst="rect">
            <a:avLst/>
          </a:prstGeom>
          <a:noFill/>
          <a:ln w="9525">
            <a:noFill/>
            <a:miter lim="800000"/>
            <a:headEnd/>
            <a:tailEnd/>
          </a:ln>
        </p:spPr>
        <p:txBody>
          <a:bodyPr>
            <a:spAutoFit/>
          </a:bodyPr>
          <a:lstStyle/>
          <a:p>
            <a:pPr algn="ctr"/>
            <a:r>
              <a:rPr lang="en-US" dirty="0"/>
              <a:t>Bare LED’s</a:t>
            </a:r>
          </a:p>
        </p:txBody>
      </p:sp>
      <p:pic>
        <p:nvPicPr>
          <p:cNvPr id="18438" name="Picture 11" descr="F:\PPT WORKING\Petrolux LED\500868_WA250HP00B3XX-45 001.jpg"/>
          <p:cNvPicPr>
            <a:picLocks noChangeAspect="1" noChangeArrowheads="1"/>
          </p:cNvPicPr>
          <p:nvPr/>
        </p:nvPicPr>
        <p:blipFill>
          <a:blip r:embed="rId3" cstate="print">
            <a:lum bright="8000" contrast="6000"/>
          </a:blip>
          <a:srcRect/>
          <a:stretch>
            <a:fillRect/>
          </a:stretch>
        </p:blipFill>
        <p:spPr bwMode="auto">
          <a:xfrm>
            <a:off x="5049838" y="3498850"/>
            <a:ext cx="3357562" cy="2519363"/>
          </a:xfrm>
          <a:prstGeom prst="rect">
            <a:avLst/>
          </a:prstGeom>
          <a:noFill/>
          <a:ln w="9525">
            <a:noFill/>
            <a:miter lim="800000"/>
            <a:headEnd/>
            <a:tailEnd/>
          </a:ln>
        </p:spPr>
      </p:pic>
      <p:pic>
        <p:nvPicPr>
          <p:cNvPr id="18439" name="Picture 8"/>
          <p:cNvPicPr>
            <a:picLocks noChangeAspect="1" noChangeArrowheads="1"/>
          </p:cNvPicPr>
          <p:nvPr/>
        </p:nvPicPr>
        <p:blipFill>
          <a:blip r:embed="rId4" cstate="print"/>
          <a:srcRect/>
          <a:stretch>
            <a:fillRect/>
          </a:stretch>
        </p:blipFill>
        <p:spPr bwMode="auto">
          <a:xfrm>
            <a:off x="1016000" y="3509963"/>
            <a:ext cx="3311525" cy="2517775"/>
          </a:xfrm>
          <a:prstGeom prst="rect">
            <a:avLst/>
          </a:prstGeom>
          <a:noFill/>
          <a:ln w="9525">
            <a:noFill/>
            <a:miter lim="800000"/>
            <a:headEnd/>
            <a:tailEnd/>
          </a:ln>
        </p:spPr>
      </p:pic>
    </p:spTree>
    <p:extLst>
      <p:ext uri="{BB962C8B-B14F-4D97-AF65-F5344CB8AC3E}">
        <p14:creationId xmlns:p14="http://schemas.microsoft.com/office/powerpoint/2010/main" val="600407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Ease of install / Maintenance </a:t>
            </a:r>
          </a:p>
        </p:txBody>
      </p:sp>
      <p:sp>
        <p:nvSpPr>
          <p:cNvPr id="6" name="TextBox 5"/>
          <p:cNvSpPr txBox="1"/>
          <p:nvPr/>
        </p:nvSpPr>
        <p:spPr>
          <a:xfrm>
            <a:off x="609600" y="3810000"/>
            <a:ext cx="2133600" cy="646331"/>
          </a:xfrm>
          <a:prstGeom prst="rect">
            <a:avLst/>
          </a:prstGeom>
          <a:noFill/>
        </p:spPr>
        <p:txBody>
          <a:bodyPr wrap="square" rtlCol="0">
            <a:spAutoFit/>
          </a:bodyPr>
          <a:lstStyle/>
          <a:p>
            <a:r>
              <a:rPr lang="en-US" dirty="0"/>
              <a:t>One or two points of suspension?</a:t>
            </a:r>
          </a:p>
        </p:txBody>
      </p:sp>
      <p:sp>
        <p:nvSpPr>
          <p:cNvPr id="7" name="TextBox 6"/>
          <p:cNvSpPr txBox="1"/>
          <p:nvPr/>
        </p:nvSpPr>
        <p:spPr>
          <a:xfrm>
            <a:off x="762000" y="4724400"/>
            <a:ext cx="4419600" cy="923330"/>
          </a:xfrm>
          <a:prstGeom prst="rect">
            <a:avLst/>
          </a:prstGeom>
          <a:noFill/>
        </p:spPr>
        <p:txBody>
          <a:bodyPr wrap="square" rtlCol="0">
            <a:spAutoFit/>
          </a:bodyPr>
          <a:lstStyle/>
          <a:p>
            <a:r>
              <a:rPr lang="en-US" dirty="0"/>
              <a:t>Are the luminaires in a straight line?  More difficult with a square luminaire than round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597" y="1600200"/>
            <a:ext cx="3726203" cy="3209192"/>
          </a:xfrm>
          <a:prstGeom prst="rect">
            <a:avLst/>
          </a:prstGeom>
        </p:spPr>
      </p:pic>
      <p:sp>
        <p:nvSpPr>
          <p:cNvPr id="9" name="TextBox 8"/>
          <p:cNvSpPr txBox="1"/>
          <p:nvPr/>
        </p:nvSpPr>
        <p:spPr>
          <a:xfrm>
            <a:off x="5181600" y="5671176"/>
            <a:ext cx="3352800" cy="646331"/>
          </a:xfrm>
          <a:prstGeom prst="rect">
            <a:avLst/>
          </a:prstGeom>
          <a:noFill/>
        </p:spPr>
        <p:txBody>
          <a:bodyPr wrap="square" rtlCol="0">
            <a:spAutoFit/>
          </a:bodyPr>
          <a:lstStyle/>
          <a:p>
            <a:r>
              <a:rPr lang="en-US" dirty="0"/>
              <a:t>Can you access the serviceable components?  </a:t>
            </a:r>
          </a:p>
        </p:txBody>
      </p:sp>
      <p:pic>
        <p:nvPicPr>
          <p:cNvPr id="8200" name="Picture 8" descr="Image result for albeo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956" y="1977673"/>
            <a:ext cx="2571750"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545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Sensors &amp; Controls</a:t>
            </a:r>
          </a:p>
        </p:txBody>
      </p:sp>
      <p:sp>
        <p:nvSpPr>
          <p:cNvPr id="3" name="TextBox 2"/>
          <p:cNvSpPr txBox="1"/>
          <p:nvPr/>
        </p:nvSpPr>
        <p:spPr>
          <a:xfrm>
            <a:off x="228600" y="304800"/>
            <a:ext cx="5791200" cy="3785652"/>
          </a:xfrm>
          <a:prstGeom prst="rect">
            <a:avLst/>
          </a:prstGeom>
          <a:noFill/>
        </p:spPr>
        <p:txBody>
          <a:bodyPr wrap="square" rtlCol="0">
            <a:spAutoFit/>
          </a:bodyPr>
          <a:lstStyle/>
          <a:p>
            <a:r>
              <a:rPr lang="en-US" sz="8000" dirty="0"/>
              <a:t>Sensors and Controls</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117" y="4724399"/>
            <a:ext cx="5325254" cy="2034247"/>
          </a:xfrm>
          <a:prstGeom prst="rect">
            <a:avLst/>
          </a:prstGeom>
        </p:spPr>
      </p:pic>
    </p:spTree>
    <p:extLst>
      <p:ext uri="{BB962C8B-B14F-4D97-AF65-F5344CB8AC3E}">
        <p14:creationId xmlns:p14="http://schemas.microsoft.com/office/powerpoint/2010/main" val="1245464591"/>
      </p:ext>
    </p:extLst>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Brandon Smith, LC</a:t>
            </a:r>
            <a:endParaRPr lang="en-US" dirty="0"/>
          </a:p>
        </p:txBody>
      </p:sp>
      <p:sp>
        <p:nvSpPr>
          <p:cNvPr id="3" name="Content Placeholder 2"/>
          <p:cNvSpPr>
            <a:spLocks noGrp="1"/>
          </p:cNvSpPr>
          <p:nvPr>
            <p:ph idx="1"/>
          </p:nvPr>
        </p:nvSpPr>
        <p:spPr>
          <a:xfrm>
            <a:off x="152400" y="1886527"/>
            <a:ext cx="5486400" cy="4723132"/>
          </a:xfrm>
        </p:spPr>
        <p:txBody>
          <a:bodyPr>
            <a:normAutofit fontScale="92500" lnSpcReduction="10000"/>
          </a:bodyPr>
          <a:lstStyle/>
          <a:p>
            <a:pPr marL="0" indent="0">
              <a:buNone/>
            </a:pPr>
            <a:r>
              <a:rPr lang="en-US" dirty="0" smtClean="0"/>
              <a:t>Brandon </a:t>
            </a:r>
            <a:r>
              <a:rPr lang="en-US" dirty="0"/>
              <a:t>Smith, LC </a:t>
            </a:r>
            <a:endParaRPr lang="en-US" dirty="0" smtClean="0"/>
          </a:p>
          <a:p>
            <a:pPr marL="0" indent="0">
              <a:buNone/>
            </a:pPr>
            <a:r>
              <a:rPr lang="en-US" dirty="0" smtClean="0"/>
              <a:t>Senior </a:t>
            </a:r>
            <a:r>
              <a:rPr lang="en-US" dirty="0"/>
              <a:t>Factory </a:t>
            </a:r>
            <a:r>
              <a:rPr lang="en-US" dirty="0" smtClean="0"/>
              <a:t>Sales, Acuity Brands </a:t>
            </a:r>
          </a:p>
          <a:p>
            <a:r>
              <a:rPr lang="en-US" dirty="0" smtClean="0"/>
              <a:t>18+ Years Experience</a:t>
            </a:r>
          </a:p>
          <a:p>
            <a:r>
              <a:rPr lang="en-US" dirty="0" smtClean="0"/>
              <a:t>Lighting </a:t>
            </a:r>
            <a:r>
              <a:rPr lang="en-US" dirty="0"/>
              <a:t>Certified (LC) </a:t>
            </a:r>
            <a:endParaRPr lang="en-US" dirty="0" smtClean="0"/>
          </a:p>
          <a:p>
            <a:r>
              <a:rPr lang="en-US" dirty="0" smtClean="0"/>
              <a:t>Past President of the Illuminating Engineering Society of NA – Minneapolis</a:t>
            </a:r>
          </a:p>
          <a:p>
            <a:pPr marL="0" indent="0">
              <a:buNone/>
            </a:pPr>
            <a:r>
              <a:rPr lang="en-US" dirty="0" smtClean="0"/>
              <a:t> </a:t>
            </a:r>
          </a:p>
          <a:p>
            <a:pPr marL="0" indent="0">
              <a:buNone/>
            </a:pPr>
            <a:endParaRPr lang="en-US" dirty="0"/>
          </a:p>
          <a:p>
            <a:pPr marL="0" indent="0">
              <a:buNone/>
            </a:pPr>
            <a:r>
              <a:rPr lang="en-US" dirty="0" smtClean="0"/>
              <a:t>Acuity </a:t>
            </a:r>
            <a:r>
              <a:rPr lang="en-US" dirty="0"/>
              <a:t>Brands is a leading manufacturer of energy efficient lighting fixtures, controls and systems for historically styled outdoor lighting, utility, roadway, industrial, and commercial markets.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1914" y="1551898"/>
            <a:ext cx="2025396" cy="6812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778" y="2640853"/>
            <a:ext cx="2173705" cy="614999"/>
          </a:xfrm>
          <a:prstGeom prst="rect">
            <a:avLst/>
          </a:prstGeom>
        </p:spPr>
      </p:pic>
      <p:pic>
        <p:nvPicPr>
          <p:cNvPr id="8" name="Picture 7"/>
          <p:cNvPicPr>
            <a:picLocks noChangeAspect="1"/>
          </p:cNvPicPr>
          <p:nvPr/>
        </p:nvPicPr>
        <p:blipFill>
          <a:blip r:embed="rId4"/>
          <a:stretch>
            <a:fillRect/>
          </a:stretch>
        </p:blipFill>
        <p:spPr>
          <a:xfrm>
            <a:off x="6263039" y="666479"/>
            <a:ext cx="2343150" cy="790575"/>
          </a:xfrm>
          <a:prstGeom prst="rect">
            <a:avLst/>
          </a:prstGeom>
        </p:spPr>
      </p:pic>
      <p:pic>
        <p:nvPicPr>
          <p:cNvPr id="9" name="Picture 8"/>
          <p:cNvPicPr>
            <a:picLocks noChangeAspect="1"/>
          </p:cNvPicPr>
          <p:nvPr/>
        </p:nvPicPr>
        <p:blipFill>
          <a:blip r:embed="rId5"/>
          <a:stretch>
            <a:fillRect/>
          </a:stretch>
        </p:blipFill>
        <p:spPr>
          <a:xfrm>
            <a:off x="6291611" y="3567305"/>
            <a:ext cx="2389773" cy="736847"/>
          </a:xfrm>
          <a:prstGeom prst="rect">
            <a:avLst/>
          </a:prstGeom>
        </p:spPr>
      </p:pic>
      <p:pic>
        <p:nvPicPr>
          <p:cNvPr id="10" name="Picture 9"/>
          <p:cNvPicPr>
            <a:picLocks noChangeAspect="1"/>
          </p:cNvPicPr>
          <p:nvPr/>
        </p:nvPicPr>
        <p:blipFill>
          <a:blip r:embed="rId6"/>
          <a:stretch>
            <a:fillRect/>
          </a:stretch>
        </p:blipFill>
        <p:spPr>
          <a:xfrm>
            <a:off x="6421914" y="4604858"/>
            <a:ext cx="2147176" cy="83310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5738668"/>
            <a:ext cx="1589310" cy="878132"/>
          </a:xfrm>
          <a:prstGeom prst="rect">
            <a:avLst/>
          </a:prstGeom>
        </p:spPr>
      </p:pic>
    </p:spTree>
    <p:extLst>
      <p:ext uri="{BB962C8B-B14F-4D97-AF65-F5344CB8AC3E}">
        <p14:creationId xmlns:p14="http://schemas.microsoft.com/office/powerpoint/2010/main" val="984877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26747"/>
            <a:ext cx="9144000" cy="580759"/>
          </a:xfrm>
          <a:prstGeom prst="rect">
            <a:avLst/>
          </a:prstGeom>
        </p:spPr>
        <p:txBody>
          <a:bodyPr/>
          <a:lstStyle/>
          <a:p>
            <a:pPr eaLnBrk="0" hangingPunct="0">
              <a:defRPr/>
            </a:pPr>
            <a:endParaRPr lang="en-US" sz="3200" kern="0" dirty="0">
              <a:solidFill>
                <a:schemeClr val="bg1"/>
              </a:solidFill>
              <a:latin typeface="+mj-lt"/>
              <a:ea typeface="+mj-ea"/>
              <a:cs typeface="+mj-cs"/>
            </a:endParaRPr>
          </a:p>
        </p:txBody>
      </p:sp>
      <p:sp>
        <p:nvSpPr>
          <p:cNvPr id="10" name="Rectangle 5"/>
          <p:cNvSpPr txBox="1">
            <a:spLocks noChangeArrowheads="1"/>
          </p:cNvSpPr>
          <p:nvPr/>
        </p:nvSpPr>
        <p:spPr>
          <a:xfrm>
            <a:off x="-8021" y="453732"/>
            <a:ext cx="5835316" cy="445085"/>
          </a:xfrm>
          <a:prstGeom prst="rect">
            <a:avLst/>
          </a:prstGeom>
        </p:spPr>
        <p:txBody>
          <a:bodyPr/>
          <a:lstStyle/>
          <a:p>
            <a:pPr fontAlgn="auto">
              <a:spcBef>
                <a:spcPts val="0"/>
              </a:spcBef>
              <a:spcAft>
                <a:spcPts val="0"/>
              </a:spcAft>
              <a:defRPr/>
            </a:pPr>
            <a:r>
              <a:rPr lang="en-US" dirty="0">
                <a:solidFill>
                  <a:srgbClr val="C00000"/>
                </a:solidFill>
              </a:rPr>
              <a:t>Choose the appropriate control for the application…</a:t>
            </a:r>
          </a:p>
          <a:p>
            <a:pPr fontAlgn="auto">
              <a:spcBef>
                <a:spcPts val="0"/>
              </a:spcBef>
              <a:spcAft>
                <a:spcPts val="0"/>
              </a:spcAft>
              <a:defRPr/>
            </a:pPr>
            <a:endParaRPr lang="en-US" dirty="0">
              <a:latin typeface="+mn-lt"/>
            </a:endParaRPr>
          </a:p>
          <a:p>
            <a:pPr fontAlgn="auto">
              <a:spcBef>
                <a:spcPts val="0"/>
              </a:spcBef>
              <a:spcAft>
                <a:spcPts val="0"/>
              </a:spcAft>
              <a:defRPr/>
            </a:pPr>
            <a:endParaRPr lang="en-US" dirty="0">
              <a:latin typeface="+mn-lt"/>
            </a:endParaRPr>
          </a:p>
          <a:p>
            <a:pPr fontAlgn="auto">
              <a:spcBef>
                <a:spcPts val="0"/>
              </a:spcBef>
              <a:spcAft>
                <a:spcPts val="0"/>
              </a:spcAft>
              <a:defRPr/>
            </a:pPr>
            <a:endParaRPr lang="en-US" dirty="0">
              <a:latin typeface="+mn-lt"/>
            </a:endParaRPr>
          </a:p>
          <a:p>
            <a:pPr marL="342900" indent="-342900">
              <a:lnSpc>
                <a:spcPct val="80000"/>
              </a:lnSpc>
              <a:spcBef>
                <a:spcPct val="20000"/>
              </a:spcBef>
              <a:defRPr/>
            </a:pPr>
            <a:endParaRPr lang="en-US" kern="0" dirty="0">
              <a:latin typeface="+mn-lt"/>
            </a:endParaRPr>
          </a:p>
          <a:p>
            <a:pPr marL="342900" indent="-342900">
              <a:lnSpc>
                <a:spcPct val="80000"/>
              </a:lnSpc>
              <a:spcBef>
                <a:spcPct val="20000"/>
              </a:spcBef>
              <a:buFont typeface="Arial" charset="0"/>
              <a:buChar char="•"/>
              <a:defRPr/>
            </a:pPr>
            <a:endParaRPr lang="en-US" kern="0" dirty="0">
              <a:latin typeface="+mn-lt"/>
            </a:endParaRPr>
          </a:p>
          <a:p>
            <a:pPr marL="342900" indent="-342900">
              <a:lnSpc>
                <a:spcPct val="80000"/>
              </a:lnSpc>
              <a:spcBef>
                <a:spcPct val="20000"/>
              </a:spcBef>
              <a:buFont typeface="Arial" charset="0"/>
              <a:buChar char="•"/>
              <a:defRPr/>
            </a:pPr>
            <a:endParaRPr lang="en-US" kern="0" dirty="0">
              <a:latin typeface="+mn-lt"/>
            </a:endParaRPr>
          </a:p>
          <a:p>
            <a:pPr marL="342900" indent="-342900">
              <a:lnSpc>
                <a:spcPct val="80000"/>
              </a:lnSpc>
              <a:spcBef>
                <a:spcPct val="20000"/>
              </a:spcBef>
              <a:buFont typeface="Arial" charset="0"/>
              <a:buChar char="•"/>
              <a:defRPr/>
            </a:pPr>
            <a:endParaRPr lang="en-US" kern="0" dirty="0">
              <a:latin typeface="+mn-lt"/>
            </a:endParaRPr>
          </a:p>
          <a:p>
            <a:pPr marL="342900" indent="-342900">
              <a:lnSpc>
                <a:spcPct val="80000"/>
              </a:lnSpc>
              <a:spcBef>
                <a:spcPct val="20000"/>
              </a:spcBef>
              <a:buFont typeface="Arial" charset="0"/>
              <a:buNone/>
              <a:defRPr/>
            </a:pPr>
            <a:endParaRPr lang="en-US" kern="0" dirty="0">
              <a:latin typeface="+mn-lt"/>
            </a:endParaRPr>
          </a:p>
        </p:txBody>
      </p:sp>
      <p:sp>
        <p:nvSpPr>
          <p:cNvPr id="11269" name="TextBox 13"/>
          <p:cNvSpPr txBox="1">
            <a:spLocks noChangeArrowheads="1"/>
          </p:cNvSpPr>
          <p:nvPr/>
        </p:nvSpPr>
        <p:spPr bwMode="auto">
          <a:xfrm>
            <a:off x="76200" y="3808412"/>
            <a:ext cx="4495800" cy="307975"/>
          </a:xfrm>
          <a:prstGeom prst="rect">
            <a:avLst/>
          </a:prstGeom>
          <a:solidFill>
            <a:schemeClr val="bg1"/>
          </a:solidFill>
          <a:ln w="9525">
            <a:noFill/>
            <a:miter lim="800000"/>
            <a:headEnd/>
            <a:tailEnd/>
          </a:ln>
        </p:spPr>
        <p:txBody>
          <a:bodyPr>
            <a:spAutoFit/>
          </a:bodyPr>
          <a:lstStyle/>
          <a:p>
            <a:r>
              <a:rPr lang="en-US" sz="1400" b="1" dirty="0">
                <a:latin typeface="Calibri" pitchFamily="34" charset="0"/>
              </a:rPr>
              <a:t> High Bay Bi-Directional </a:t>
            </a:r>
            <a:r>
              <a:rPr lang="en-US" sz="1400" b="1" dirty="0" err="1">
                <a:latin typeface="Calibri" pitchFamily="34" charset="0"/>
              </a:rPr>
              <a:t>Aisleway</a:t>
            </a:r>
            <a:r>
              <a:rPr lang="en-US" sz="1400" b="1" dirty="0">
                <a:latin typeface="Calibri" pitchFamily="34" charset="0"/>
              </a:rPr>
              <a:t> Lens </a:t>
            </a:r>
          </a:p>
        </p:txBody>
      </p:sp>
      <p:pic>
        <p:nvPicPr>
          <p:cNvPr id="11270" name="Picture 2"/>
          <p:cNvPicPr>
            <a:picLocks noChangeAspect="1" noChangeArrowheads="1"/>
          </p:cNvPicPr>
          <p:nvPr/>
        </p:nvPicPr>
        <p:blipFill>
          <a:blip r:embed="rId3" cstate="print"/>
          <a:srcRect/>
          <a:stretch>
            <a:fillRect/>
          </a:stretch>
        </p:blipFill>
        <p:spPr bwMode="auto">
          <a:xfrm>
            <a:off x="152400" y="998537"/>
            <a:ext cx="5257800" cy="2430463"/>
          </a:xfrm>
          <a:prstGeom prst="rect">
            <a:avLst/>
          </a:prstGeom>
          <a:noFill/>
          <a:ln w="9525">
            <a:noFill/>
            <a:miter lim="800000"/>
            <a:headEnd/>
            <a:tailEnd/>
          </a:ln>
        </p:spPr>
      </p:pic>
      <p:sp>
        <p:nvSpPr>
          <p:cNvPr id="11271" name="TextBox 12"/>
          <p:cNvSpPr txBox="1">
            <a:spLocks noChangeArrowheads="1"/>
          </p:cNvSpPr>
          <p:nvPr/>
        </p:nvSpPr>
        <p:spPr bwMode="auto">
          <a:xfrm>
            <a:off x="32084" y="1028115"/>
            <a:ext cx="4114800" cy="307975"/>
          </a:xfrm>
          <a:prstGeom prst="rect">
            <a:avLst/>
          </a:prstGeom>
          <a:solidFill>
            <a:schemeClr val="bg1"/>
          </a:solidFill>
          <a:ln w="9525">
            <a:noFill/>
            <a:miter lim="800000"/>
            <a:headEnd/>
            <a:tailEnd/>
          </a:ln>
        </p:spPr>
        <p:txBody>
          <a:bodyPr>
            <a:spAutoFit/>
          </a:bodyPr>
          <a:lstStyle/>
          <a:p>
            <a:r>
              <a:rPr lang="en-US" sz="1400" b="1" dirty="0">
                <a:latin typeface="Calibri" pitchFamily="34" charset="0"/>
              </a:rPr>
              <a:t>  High Bay 360°</a:t>
            </a:r>
          </a:p>
        </p:txBody>
      </p:sp>
      <p:pic>
        <p:nvPicPr>
          <p:cNvPr id="11272" name="Picture 4"/>
          <p:cNvPicPr>
            <a:picLocks noChangeAspect="1" noChangeArrowheads="1"/>
          </p:cNvPicPr>
          <p:nvPr/>
        </p:nvPicPr>
        <p:blipFill>
          <a:blip r:embed="rId4" cstate="print"/>
          <a:srcRect/>
          <a:stretch>
            <a:fillRect/>
          </a:stretch>
        </p:blipFill>
        <p:spPr bwMode="auto">
          <a:xfrm>
            <a:off x="457200" y="4191000"/>
            <a:ext cx="5791200" cy="2300288"/>
          </a:xfrm>
          <a:prstGeom prst="rect">
            <a:avLst/>
          </a:prstGeom>
          <a:noFill/>
          <a:ln w="9525">
            <a:noFill/>
            <a:miter lim="800000"/>
            <a:headEnd/>
            <a:tailEnd/>
          </a:ln>
        </p:spPr>
      </p:pic>
      <p:pic>
        <p:nvPicPr>
          <p:cNvPr id="11273" name="Picture 10" descr="CMRB-6"/>
          <p:cNvPicPr>
            <a:picLocks noChangeAspect="1" noChangeArrowheads="1"/>
          </p:cNvPicPr>
          <p:nvPr/>
        </p:nvPicPr>
        <p:blipFill>
          <a:blip r:embed="rId5" cstate="print"/>
          <a:srcRect b="47128"/>
          <a:stretch>
            <a:fillRect/>
          </a:stretch>
        </p:blipFill>
        <p:spPr bwMode="auto">
          <a:xfrm>
            <a:off x="7072563" y="1591145"/>
            <a:ext cx="1447800" cy="1371600"/>
          </a:xfrm>
          <a:prstGeom prst="rect">
            <a:avLst/>
          </a:prstGeom>
          <a:noFill/>
          <a:ln w="9525">
            <a:noFill/>
            <a:miter lim="800000"/>
            <a:headEnd/>
            <a:tailEnd/>
          </a:ln>
        </p:spPr>
      </p:pic>
      <p:pic>
        <p:nvPicPr>
          <p:cNvPr id="11274" name="Picture 17" descr="CMRB-50-480"/>
          <p:cNvPicPr>
            <a:picLocks noChangeAspect="1" noChangeArrowheads="1"/>
          </p:cNvPicPr>
          <p:nvPr/>
        </p:nvPicPr>
        <p:blipFill>
          <a:blip r:embed="rId6" cstate="print"/>
          <a:srcRect/>
          <a:stretch>
            <a:fillRect/>
          </a:stretch>
        </p:blipFill>
        <p:spPr bwMode="auto">
          <a:xfrm>
            <a:off x="6921705" y="4655940"/>
            <a:ext cx="1905000" cy="1568450"/>
          </a:xfrm>
          <a:prstGeom prst="rect">
            <a:avLst/>
          </a:prstGeom>
          <a:noFill/>
          <a:ln w="9525">
            <a:noFill/>
            <a:miter lim="800000"/>
            <a:headEnd/>
            <a:tailEnd/>
          </a:ln>
        </p:spPr>
      </p:pic>
      <p:sp>
        <p:nvSpPr>
          <p:cNvPr id="11275" name="TextBox 15"/>
          <p:cNvSpPr txBox="1">
            <a:spLocks noChangeArrowheads="1"/>
          </p:cNvSpPr>
          <p:nvPr/>
        </p:nvSpPr>
        <p:spPr bwMode="auto">
          <a:xfrm>
            <a:off x="6904892" y="1295400"/>
            <a:ext cx="1506415" cy="307777"/>
          </a:xfrm>
          <a:prstGeom prst="rect">
            <a:avLst/>
          </a:prstGeom>
          <a:solidFill>
            <a:schemeClr val="bg1"/>
          </a:solidFill>
          <a:ln w="9525">
            <a:noFill/>
            <a:miter lim="800000"/>
            <a:headEnd/>
            <a:tailEnd/>
          </a:ln>
        </p:spPr>
        <p:txBody>
          <a:bodyPr wrap="square">
            <a:spAutoFit/>
          </a:bodyPr>
          <a:lstStyle/>
          <a:p>
            <a:r>
              <a:rPr lang="en-US" sz="1400" b="1" dirty="0">
                <a:latin typeface="Calibri" pitchFamily="34" charset="0"/>
              </a:rPr>
              <a:t>High Bay Sensor</a:t>
            </a:r>
          </a:p>
        </p:txBody>
      </p:sp>
      <p:sp>
        <p:nvSpPr>
          <p:cNvPr id="11276" name="TextBox 16"/>
          <p:cNvSpPr txBox="1">
            <a:spLocks noChangeArrowheads="1"/>
          </p:cNvSpPr>
          <p:nvPr/>
        </p:nvSpPr>
        <p:spPr bwMode="auto">
          <a:xfrm>
            <a:off x="7036005" y="4199878"/>
            <a:ext cx="1676400" cy="307777"/>
          </a:xfrm>
          <a:prstGeom prst="rect">
            <a:avLst/>
          </a:prstGeom>
          <a:noFill/>
          <a:ln w="9525">
            <a:noFill/>
            <a:miter lim="800000"/>
            <a:headEnd/>
            <a:tailEnd/>
          </a:ln>
        </p:spPr>
        <p:txBody>
          <a:bodyPr wrap="square">
            <a:spAutoFit/>
          </a:bodyPr>
          <a:lstStyle/>
          <a:p>
            <a:r>
              <a:rPr lang="en-US" sz="1400" b="1" dirty="0" err="1">
                <a:latin typeface="Calibri" pitchFamily="34" charset="0"/>
              </a:rPr>
              <a:t>Aisleway</a:t>
            </a:r>
            <a:r>
              <a:rPr lang="en-US" sz="1400" b="1" dirty="0">
                <a:latin typeface="Calibri" pitchFamily="34" charset="0"/>
              </a:rPr>
              <a:t> Sensor</a:t>
            </a:r>
          </a:p>
        </p:txBody>
      </p:sp>
    </p:spTree>
    <p:extLst>
      <p:ext uri="{BB962C8B-B14F-4D97-AF65-F5344CB8AC3E}">
        <p14:creationId xmlns:p14="http://schemas.microsoft.com/office/powerpoint/2010/main" val="1339657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S:\Marketing\Powerpoint\APM 2012\lithonia_led_arch_sconce_fov.png"/>
          <p:cNvPicPr>
            <a:picLocks noChangeAspect="1" noChangeArrowheads="1"/>
          </p:cNvPicPr>
          <p:nvPr/>
        </p:nvPicPr>
        <p:blipFill>
          <a:blip r:embed="rId3" cstate="print"/>
          <a:srcRect t="49847"/>
          <a:stretch>
            <a:fillRect/>
          </a:stretch>
        </p:blipFill>
        <p:spPr bwMode="auto">
          <a:xfrm>
            <a:off x="298938" y="3097433"/>
            <a:ext cx="3153738" cy="3727348"/>
          </a:xfrm>
          <a:prstGeom prst="rect">
            <a:avLst/>
          </a:prstGeom>
          <a:noFill/>
        </p:spPr>
      </p:pic>
      <p:sp>
        <p:nvSpPr>
          <p:cNvPr id="4" name="Rectangle 19"/>
          <p:cNvSpPr>
            <a:spLocks noChangeArrowheads="1"/>
          </p:cNvSpPr>
          <p:nvPr/>
        </p:nvSpPr>
        <p:spPr bwMode="auto">
          <a:xfrm>
            <a:off x="422031" y="990600"/>
            <a:ext cx="8370277" cy="4953000"/>
          </a:xfrm>
          <a:prstGeom prst="rect">
            <a:avLst/>
          </a:prstGeom>
          <a:noFill/>
          <a:ln w="9525">
            <a:noFill/>
            <a:miter lim="800000"/>
            <a:headEnd/>
            <a:tailEnd/>
          </a:ln>
        </p:spPr>
        <p:txBody>
          <a:bodyPr lIns="91429" tIns="45714" rIns="91429" bIns="45714"/>
          <a:lstStyle/>
          <a:p>
            <a:pPr marL="342900" indent="-342900" eaLnBrk="0" hangingPunct="0">
              <a:lnSpc>
                <a:spcPct val="80000"/>
              </a:lnSpc>
              <a:spcBef>
                <a:spcPct val="20000"/>
              </a:spcBef>
              <a:buClr>
                <a:srgbClr val="003399"/>
              </a:buClr>
            </a:pPr>
            <a:endParaRPr lang="en-US" sz="2000" b="0" u="sng" dirty="0"/>
          </a:p>
          <a:p>
            <a:pPr marL="342900" indent="-342900" eaLnBrk="0" hangingPunct="0">
              <a:lnSpc>
                <a:spcPct val="80000"/>
              </a:lnSpc>
              <a:spcBef>
                <a:spcPct val="20000"/>
              </a:spcBef>
              <a:buClr>
                <a:srgbClr val="003399"/>
              </a:buClr>
              <a:buFont typeface="Wingdings" pitchFamily="2" charset="2"/>
              <a:buNone/>
            </a:pPr>
            <a:endParaRPr lang="en-US" sz="1400" b="0" dirty="0"/>
          </a:p>
          <a:p>
            <a:pPr marL="342900" indent="-342900" eaLnBrk="0" hangingPunct="0">
              <a:lnSpc>
                <a:spcPct val="80000"/>
              </a:lnSpc>
              <a:spcBef>
                <a:spcPct val="20000"/>
              </a:spcBef>
              <a:buClr>
                <a:srgbClr val="003399"/>
              </a:buClr>
            </a:pPr>
            <a:endParaRPr lang="en-US" sz="1800" b="0" dirty="0"/>
          </a:p>
          <a:p>
            <a:pPr marL="342900" indent="-342900" eaLnBrk="0" hangingPunct="0">
              <a:lnSpc>
                <a:spcPct val="80000"/>
              </a:lnSpc>
              <a:spcBef>
                <a:spcPct val="20000"/>
              </a:spcBef>
              <a:buClr>
                <a:schemeClr val="tx1"/>
              </a:buClr>
            </a:pPr>
            <a:endParaRPr lang="en-US" sz="2000" b="0" dirty="0"/>
          </a:p>
          <a:p>
            <a:pPr marL="342900" indent="-342900" eaLnBrk="0" hangingPunct="0">
              <a:lnSpc>
                <a:spcPct val="80000"/>
              </a:lnSpc>
              <a:spcBef>
                <a:spcPct val="20000"/>
              </a:spcBef>
              <a:buClr>
                <a:schemeClr val="tx1"/>
              </a:buClr>
            </a:pPr>
            <a:r>
              <a:rPr lang="en-US" sz="1800" b="0" dirty="0"/>
              <a:t> 		</a:t>
            </a:r>
          </a:p>
          <a:p>
            <a:pPr marL="342900" indent="-342900" eaLnBrk="0" hangingPunct="0">
              <a:lnSpc>
                <a:spcPct val="80000"/>
              </a:lnSpc>
              <a:spcBef>
                <a:spcPct val="20000"/>
              </a:spcBef>
              <a:buClr>
                <a:schemeClr val="tx1"/>
              </a:buClr>
            </a:pPr>
            <a:endParaRPr lang="en-US" sz="1800" b="0" dirty="0"/>
          </a:p>
          <a:p>
            <a:pPr marL="342900" indent="-342900" eaLnBrk="0" hangingPunct="0">
              <a:lnSpc>
                <a:spcPct val="80000"/>
              </a:lnSpc>
              <a:spcBef>
                <a:spcPct val="20000"/>
              </a:spcBef>
              <a:buClr>
                <a:schemeClr val="tx1"/>
              </a:buClr>
            </a:pPr>
            <a:r>
              <a:rPr lang="en-US" sz="1800" b="0" dirty="0"/>
              <a:t>		</a:t>
            </a:r>
            <a:endParaRPr lang="en-US" sz="2000" b="0" dirty="0"/>
          </a:p>
          <a:p>
            <a:pPr marL="342900" indent="-342900" eaLnBrk="0" hangingPunct="0">
              <a:lnSpc>
                <a:spcPct val="80000"/>
              </a:lnSpc>
              <a:spcBef>
                <a:spcPct val="20000"/>
              </a:spcBef>
              <a:buClr>
                <a:srgbClr val="003399"/>
              </a:buClr>
            </a:pPr>
            <a:endParaRPr lang="en-US" sz="2000" b="0" dirty="0"/>
          </a:p>
        </p:txBody>
      </p:sp>
      <p:sp>
        <p:nvSpPr>
          <p:cNvPr id="10" name="Rectangle 19"/>
          <p:cNvSpPr>
            <a:spLocks noChangeArrowheads="1"/>
          </p:cNvSpPr>
          <p:nvPr/>
        </p:nvSpPr>
        <p:spPr bwMode="auto">
          <a:xfrm>
            <a:off x="574431" y="990600"/>
            <a:ext cx="5134708" cy="885497"/>
          </a:xfrm>
          <a:prstGeom prst="rect">
            <a:avLst/>
          </a:prstGeom>
          <a:noFill/>
          <a:ln w="9525">
            <a:noFill/>
            <a:miter lim="800000"/>
            <a:headEnd/>
            <a:tailEnd/>
          </a:ln>
        </p:spPr>
        <p:txBody>
          <a:bodyPr lIns="91429" tIns="45714" rIns="91429" bIns="45714"/>
          <a:lstStyle/>
          <a:p>
            <a:pPr marL="236538" indent="-236538"/>
            <a:endParaRPr lang="en-US" sz="2000" b="0" dirty="0"/>
          </a:p>
        </p:txBody>
      </p:sp>
      <p:sp>
        <p:nvSpPr>
          <p:cNvPr id="11" name="TextBox 10"/>
          <p:cNvSpPr txBox="1"/>
          <p:nvPr/>
        </p:nvSpPr>
        <p:spPr>
          <a:xfrm>
            <a:off x="422031" y="1366238"/>
            <a:ext cx="8569569" cy="1138773"/>
          </a:xfrm>
          <a:prstGeom prst="rect">
            <a:avLst/>
          </a:prstGeom>
          <a:noFill/>
        </p:spPr>
        <p:txBody>
          <a:bodyPr wrap="square" rtlCol="0">
            <a:spAutoFit/>
          </a:bodyPr>
          <a:lstStyle/>
          <a:p>
            <a:pPr marL="236538" indent="-236538"/>
            <a:r>
              <a:rPr lang="en-US" sz="2400" u="sng" dirty="0">
                <a:latin typeface="Century Gothic" pitchFamily="34" charset="0"/>
              </a:rPr>
              <a:t>Coverage Patterns</a:t>
            </a:r>
            <a:r>
              <a:rPr lang="en-US" sz="2400" dirty="0">
                <a:latin typeface="Century Gothic" pitchFamily="34" charset="0"/>
              </a:rPr>
              <a:t> - </a:t>
            </a:r>
            <a:r>
              <a:rPr lang="en-US" dirty="0">
                <a:latin typeface="Century Gothic" pitchFamily="34" charset="0"/>
              </a:rPr>
              <a:t>Sensor coverage area should 	match </a:t>
            </a:r>
            <a:r>
              <a:rPr lang="en-US" dirty="0" err="1">
                <a:latin typeface="Century Gothic" pitchFamily="34" charset="0"/>
              </a:rPr>
              <a:t>luminaire</a:t>
            </a:r>
            <a:endParaRPr lang="en-US" sz="2400" dirty="0">
              <a:latin typeface="Century Gothic" pitchFamily="34" charset="0"/>
            </a:endParaRPr>
          </a:p>
          <a:p>
            <a:pPr marL="236538" indent="-236538"/>
            <a:endParaRPr lang="en-US" sz="2400" dirty="0">
              <a:latin typeface="Century Gothic" pitchFamily="34" charset="0"/>
            </a:endParaRPr>
          </a:p>
          <a:p>
            <a:pPr marL="236538" indent="-236538"/>
            <a:r>
              <a:rPr lang="en-US" dirty="0">
                <a:latin typeface="Century Gothic" pitchFamily="34" charset="0"/>
              </a:rPr>
              <a:t>Example 1: Wall Sconce Application</a:t>
            </a:r>
            <a:endParaRPr lang="en-US" sz="2000" dirty="0">
              <a:latin typeface="Century Gothic" pitchFamily="34" charset="0"/>
            </a:endParaRPr>
          </a:p>
        </p:txBody>
      </p:sp>
      <p:sp>
        <p:nvSpPr>
          <p:cNvPr id="12" name="TextBox 11"/>
          <p:cNvSpPr txBox="1"/>
          <p:nvPr/>
        </p:nvSpPr>
        <p:spPr>
          <a:xfrm>
            <a:off x="763617" y="2519570"/>
            <a:ext cx="2995448" cy="369332"/>
          </a:xfrm>
          <a:prstGeom prst="rect">
            <a:avLst/>
          </a:prstGeom>
          <a:noFill/>
        </p:spPr>
        <p:txBody>
          <a:bodyPr wrap="square" rtlCol="0">
            <a:spAutoFit/>
          </a:bodyPr>
          <a:lstStyle/>
          <a:p>
            <a:pPr marL="236538" indent="-236538" algn="ctr"/>
            <a:r>
              <a:rPr lang="en-US" dirty="0">
                <a:latin typeface="Century Gothic" pitchFamily="34" charset="0"/>
              </a:rPr>
              <a:t>~120</a:t>
            </a:r>
            <a:r>
              <a:rPr lang="en-US" dirty="0">
                <a:latin typeface="Century Gothic" pitchFamily="34" charset="0"/>
                <a:sym typeface="Symbol"/>
              </a:rPr>
              <a:t></a:t>
            </a:r>
            <a:r>
              <a:rPr lang="en-US" dirty="0">
                <a:latin typeface="Century Gothic" pitchFamily="34" charset="0"/>
              </a:rPr>
              <a:t>  Coverage</a:t>
            </a:r>
          </a:p>
        </p:txBody>
      </p:sp>
      <p:sp>
        <p:nvSpPr>
          <p:cNvPr id="13" name="TextBox 12"/>
          <p:cNvSpPr txBox="1"/>
          <p:nvPr/>
        </p:nvSpPr>
        <p:spPr>
          <a:xfrm>
            <a:off x="5351381" y="2491055"/>
            <a:ext cx="3440927" cy="369332"/>
          </a:xfrm>
          <a:prstGeom prst="rect">
            <a:avLst/>
          </a:prstGeom>
          <a:noFill/>
        </p:spPr>
        <p:txBody>
          <a:bodyPr wrap="square" rtlCol="0">
            <a:spAutoFit/>
          </a:bodyPr>
          <a:lstStyle/>
          <a:p>
            <a:pPr marL="236538" indent="-236538" algn="ctr"/>
            <a:r>
              <a:rPr lang="en-US" dirty="0">
                <a:latin typeface="Century Gothic" pitchFamily="34" charset="0"/>
              </a:rPr>
              <a:t>180</a:t>
            </a:r>
            <a:r>
              <a:rPr lang="en-US" dirty="0">
                <a:latin typeface="Century Gothic" pitchFamily="34" charset="0"/>
                <a:sym typeface="Symbol"/>
              </a:rPr>
              <a:t></a:t>
            </a:r>
            <a:r>
              <a:rPr lang="en-US" dirty="0">
                <a:latin typeface="Century Gothic" pitchFamily="34" charset="0"/>
              </a:rPr>
              <a:t> Coverage </a:t>
            </a:r>
          </a:p>
        </p:txBody>
      </p:sp>
      <p:sp>
        <p:nvSpPr>
          <p:cNvPr id="18" name="TextBox 17"/>
          <p:cNvSpPr txBox="1"/>
          <p:nvPr/>
        </p:nvSpPr>
        <p:spPr>
          <a:xfrm>
            <a:off x="3004138" y="2675721"/>
            <a:ext cx="2978066" cy="461665"/>
          </a:xfrm>
          <a:prstGeom prst="rect">
            <a:avLst/>
          </a:prstGeom>
          <a:noFill/>
        </p:spPr>
        <p:txBody>
          <a:bodyPr wrap="square" rtlCol="0">
            <a:spAutoFit/>
          </a:bodyPr>
          <a:lstStyle/>
          <a:p>
            <a:pPr marL="236538" indent="-236538" algn="ctr"/>
            <a:r>
              <a:rPr lang="en-US" sz="2400" dirty="0">
                <a:latin typeface="Century Gothic" pitchFamily="34" charset="0"/>
              </a:rPr>
              <a:t>VS.</a:t>
            </a:r>
            <a:endParaRPr lang="en-US" dirty="0">
              <a:latin typeface="Century Gothic" pitchFamily="34" charset="0"/>
            </a:endParaRPr>
          </a:p>
        </p:txBody>
      </p:sp>
      <p:pic>
        <p:nvPicPr>
          <p:cNvPr id="1027" name="Picture 3" descr="S:\Marketing\Powerpoint\APM 2012\lithonia_led_arch_sconce_fov.png"/>
          <p:cNvPicPr>
            <a:picLocks noChangeAspect="1" noChangeArrowheads="1"/>
          </p:cNvPicPr>
          <p:nvPr/>
        </p:nvPicPr>
        <p:blipFill>
          <a:blip r:embed="rId3" cstate="print"/>
          <a:srcRect b="54035"/>
          <a:stretch>
            <a:fillRect/>
          </a:stretch>
        </p:blipFill>
        <p:spPr bwMode="auto">
          <a:xfrm>
            <a:off x="4493172" y="3063976"/>
            <a:ext cx="3079874" cy="3336096"/>
          </a:xfrm>
          <a:prstGeom prst="rect">
            <a:avLst/>
          </a:prstGeom>
          <a:noFill/>
        </p:spPr>
      </p:pic>
      <p:sp>
        <p:nvSpPr>
          <p:cNvPr id="19" name="TextBox 18"/>
          <p:cNvSpPr txBox="1"/>
          <p:nvPr/>
        </p:nvSpPr>
        <p:spPr>
          <a:xfrm>
            <a:off x="6815275" y="4552250"/>
            <a:ext cx="1763857" cy="1477328"/>
          </a:xfrm>
          <a:prstGeom prst="rect">
            <a:avLst/>
          </a:prstGeom>
          <a:noFill/>
        </p:spPr>
        <p:txBody>
          <a:bodyPr wrap="square" rtlCol="0">
            <a:spAutoFit/>
          </a:bodyPr>
          <a:lstStyle/>
          <a:p>
            <a:pPr algn="ctr"/>
            <a:r>
              <a:rPr lang="en-US" dirty="0">
                <a:latin typeface="Century Gothic" pitchFamily="34" charset="0"/>
              </a:rPr>
              <a:t>Detection occurs much earlier when approaching from side</a:t>
            </a:r>
          </a:p>
        </p:txBody>
      </p:sp>
      <p:sp>
        <p:nvSpPr>
          <p:cNvPr id="20" name="TextBox 19"/>
          <p:cNvSpPr txBox="1"/>
          <p:nvPr/>
        </p:nvSpPr>
        <p:spPr>
          <a:xfrm>
            <a:off x="2677334" y="4259405"/>
            <a:ext cx="1815837" cy="2031325"/>
          </a:xfrm>
          <a:prstGeom prst="rect">
            <a:avLst/>
          </a:prstGeom>
          <a:noFill/>
        </p:spPr>
        <p:txBody>
          <a:bodyPr wrap="square" rtlCol="0">
            <a:spAutoFit/>
          </a:bodyPr>
          <a:lstStyle/>
          <a:p>
            <a:pPr algn="ctr"/>
            <a:r>
              <a:rPr lang="en-US" dirty="0">
                <a:latin typeface="Century Gothic" pitchFamily="34" charset="0"/>
              </a:rPr>
              <a:t>Motion not detected for several feet when approaching from an exit door</a:t>
            </a:r>
          </a:p>
        </p:txBody>
      </p:sp>
      <p:sp>
        <p:nvSpPr>
          <p:cNvPr id="14" name="Rectangle 18"/>
          <p:cNvSpPr>
            <a:spLocks noChangeArrowheads="1"/>
          </p:cNvSpPr>
          <p:nvPr/>
        </p:nvSpPr>
        <p:spPr bwMode="auto">
          <a:xfrm>
            <a:off x="0" y="152400"/>
            <a:ext cx="9143999" cy="655638"/>
          </a:xfrm>
          <a:prstGeom prst="rect">
            <a:avLst/>
          </a:prstGeom>
          <a:noFill/>
          <a:ln w="9525">
            <a:noFill/>
            <a:miter lim="800000"/>
            <a:headEnd/>
            <a:tailEnd/>
          </a:ln>
        </p:spPr>
        <p:txBody>
          <a:bodyPr lIns="91429" tIns="45714" rIns="91429" bIns="45714" anchor="ctr"/>
          <a:lstStyle/>
          <a:p>
            <a:pPr eaLnBrk="0" hangingPunct="0"/>
            <a:r>
              <a:rPr lang="en-US" sz="2400" dirty="0">
                <a:solidFill>
                  <a:schemeClr val="bg1"/>
                </a:solidFill>
                <a:latin typeface="Century Gothic" pitchFamily="34" charset="0"/>
              </a:rPr>
              <a:t>Outdoor Motion Sensing Strategy</a:t>
            </a:r>
          </a:p>
        </p:txBody>
      </p:sp>
    </p:spTree>
    <p:extLst>
      <p:ext uri="{BB962C8B-B14F-4D97-AF65-F5344CB8AC3E}">
        <p14:creationId xmlns:p14="http://schemas.microsoft.com/office/powerpoint/2010/main" val="3195853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a:spLocks noChangeArrowheads="1"/>
          </p:cNvSpPr>
          <p:nvPr/>
        </p:nvSpPr>
        <p:spPr bwMode="auto">
          <a:xfrm>
            <a:off x="422031" y="990600"/>
            <a:ext cx="8370277" cy="4953000"/>
          </a:xfrm>
          <a:prstGeom prst="rect">
            <a:avLst/>
          </a:prstGeom>
          <a:noFill/>
          <a:ln w="9525">
            <a:noFill/>
            <a:miter lim="800000"/>
            <a:headEnd/>
            <a:tailEnd/>
          </a:ln>
        </p:spPr>
        <p:txBody>
          <a:bodyPr lIns="91429" tIns="45714" rIns="91429" bIns="45714"/>
          <a:lstStyle/>
          <a:p>
            <a:pPr marL="342900" indent="-342900" eaLnBrk="0" hangingPunct="0">
              <a:lnSpc>
                <a:spcPct val="80000"/>
              </a:lnSpc>
              <a:spcBef>
                <a:spcPct val="20000"/>
              </a:spcBef>
              <a:buClr>
                <a:srgbClr val="003399"/>
              </a:buClr>
            </a:pPr>
            <a:endParaRPr lang="en-US" sz="2000" b="0" u="sng" dirty="0"/>
          </a:p>
          <a:p>
            <a:pPr marL="342900" indent="-342900" eaLnBrk="0" hangingPunct="0">
              <a:lnSpc>
                <a:spcPct val="80000"/>
              </a:lnSpc>
              <a:spcBef>
                <a:spcPct val="20000"/>
              </a:spcBef>
              <a:buClr>
                <a:srgbClr val="003399"/>
              </a:buClr>
              <a:buFont typeface="Wingdings" pitchFamily="2" charset="2"/>
              <a:buNone/>
            </a:pPr>
            <a:endParaRPr lang="en-US" sz="1400" b="0" dirty="0"/>
          </a:p>
          <a:p>
            <a:pPr marL="342900" indent="-342900" eaLnBrk="0" hangingPunct="0">
              <a:lnSpc>
                <a:spcPct val="80000"/>
              </a:lnSpc>
              <a:spcBef>
                <a:spcPct val="20000"/>
              </a:spcBef>
              <a:buClr>
                <a:srgbClr val="003399"/>
              </a:buClr>
            </a:pPr>
            <a:endParaRPr lang="en-US" sz="1800" b="0" dirty="0"/>
          </a:p>
          <a:p>
            <a:pPr marL="342900" indent="-342900" eaLnBrk="0" hangingPunct="0">
              <a:lnSpc>
                <a:spcPct val="80000"/>
              </a:lnSpc>
              <a:spcBef>
                <a:spcPct val="20000"/>
              </a:spcBef>
              <a:buClr>
                <a:schemeClr val="tx1"/>
              </a:buClr>
            </a:pPr>
            <a:endParaRPr lang="en-US" sz="2000" b="0" dirty="0"/>
          </a:p>
          <a:p>
            <a:pPr marL="342900" indent="-342900" eaLnBrk="0" hangingPunct="0">
              <a:lnSpc>
                <a:spcPct val="80000"/>
              </a:lnSpc>
              <a:spcBef>
                <a:spcPct val="20000"/>
              </a:spcBef>
              <a:buClr>
                <a:schemeClr val="tx1"/>
              </a:buClr>
            </a:pPr>
            <a:r>
              <a:rPr lang="en-US" sz="1800" b="0" dirty="0"/>
              <a:t> 		</a:t>
            </a:r>
          </a:p>
          <a:p>
            <a:pPr marL="342900" indent="-342900" eaLnBrk="0" hangingPunct="0">
              <a:lnSpc>
                <a:spcPct val="80000"/>
              </a:lnSpc>
              <a:spcBef>
                <a:spcPct val="20000"/>
              </a:spcBef>
              <a:buClr>
                <a:schemeClr val="tx1"/>
              </a:buClr>
            </a:pPr>
            <a:endParaRPr lang="en-US" sz="1800" b="0" dirty="0"/>
          </a:p>
          <a:p>
            <a:pPr marL="342900" indent="-342900" eaLnBrk="0" hangingPunct="0">
              <a:lnSpc>
                <a:spcPct val="80000"/>
              </a:lnSpc>
              <a:spcBef>
                <a:spcPct val="20000"/>
              </a:spcBef>
              <a:buClr>
                <a:schemeClr val="tx1"/>
              </a:buClr>
            </a:pPr>
            <a:r>
              <a:rPr lang="en-US" sz="1800" b="0" dirty="0"/>
              <a:t>		</a:t>
            </a:r>
            <a:endParaRPr lang="en-US" sz="2000" b="0" dirty="0"/>
          </a:p>
          <a:p>
            <a:pPr marL="342900" indent="-342900" eaLnBrk="0" hangingPunct="0">
              <a:lnSpc>
                <a:spcPct val="80000"/>
              </a:lnSpc>
              <a:spcBef>
                <a:spcPct val="20000"/>
              </a:spcBef>
              <a:buClr>
                <a:srgbClr val="003399"/>
              </a:buClr>
            </a:pPr>
            <a:endParaRPr lang="en-US" sz="2000" b="0" dirty="0"/>
          </a:p>
        </p:txBody>
      </p:sp>
      <p:sp>
        <p:nvSpPr>
          <p:cNvPr id="10" name="Rectangle 19"/>
          <p:cNvSpPr>
            <a:spLocks noChangeArrowheads="1"/>
          </p:cNvSpPr>
          <p:nvPr/>
        </p:nvSpPr>
        <p:spPr bwMode="auto">
          <a:xfrm>
            <a:off x="574431" y="990600"/>
            <a:ext cx="5134708" cy="885497"/>
          </a:xfrm>
          <a:prstGeom prst="rect">
            <a:avLst/>
          </a:prstGeom>
          <a:noFill/>
          <a:ln w="9525">
            <a:noFill/>
            <a:miter lim="800000"/>
            <a:headEnd/>
            <a:tailEnd/>
          </a:ln>
        </p:spPr>
        <p:txBody>
          <a:bodyPr lIns="91429" tIns="45714" rIns="91429" bIns="45714"/>
          <a:lstStyle/>
          <a:p>
            <a:pPr marL="236538" indent="-236538"/>
            <a:endParaRPr lang="en-US" sz="2000" b="0" dirty="0"/>
          </a:p>
        </p:txBody>
      </p:sp>
      <p:sp>
        <p:nvSpPr>
          <p:cNvPr id="11" name="TextBox 10"/>
          <p:cNvSpPr txBox="1"/>
          <p:nvPr/>
        </p:nvSpPr>
        <p:spPr>
          <a:xfrm>
            <a:off x="747812" y="5133938"/>
            <a:ext cx="3136989" cy="861774"/>
          </a:xfrm>
          <a:prstGeom prst="rect">
            <a:avLst/>
          </a:prstGeom>
          <a:noFill/>
        </p:spPr>
        <p:txBody>
          <a:bodyPr wrap="square" rtlCol="0">
            <a:spAutoFit/>
          </a:bodyPr>
          <a:lstStyle/>
          <a:p>
            <a:pPr lvl="1" indent="-457200">
              <a:spcBef>
                <a:spcPts val="1200"/>
              </a:spcBef>
              <a:buSzPct val="100000"/>
            </a:pPr>
            <a:r>
              <a:rPr lang="en-US" sz="1600" dirty="0">
                <a:latin typeface="Century Gothic" pitchFamily="34" charset="0"/>
              </a:rPr>
              <a:t>*Note all specs for ~10 ft mounting height</a:t>
            </a:r>
          </a:p>
          <a:p>
            <a:pPr marL="236538" indent="-236538">
              <a:tabLst>
                <a:tab pos="3771900" algn="ctr"/>
              </a:tabLst>
            </a:pPr>
            <a:r>
              <a:rPr lang="en-US" dirty="0">
                <a:solidFill>
                  <a:srgbClr val="00AEEF"/>
                </a:solidFill>
                <a:latin typeface="Century Gothic" pitchFamily="34" charset="0"/>
              </a:rPr>
              <a:t>		</a:t>
            </a:r>
          </a:p>
        </p:txBody>
      </p:sp>
      <p:sp>
        <p:nvSpPr>
          <p:cNvPr id="13" name="TextBox 12"/>
          <p:cNvSpPr txBox="1"/>
          <p:nvPr/>
        </p:nvSpPr>
        <p:spPr>
          <a:xfrm>
            <a:off x="422031" y="1451491"/>
            <a:ext cx="7907417" cy="369332"/>
          </a:xfrm>
          <a:prstGeom prst="rect">
            <a:avLst/>
          </a:prstGeom>
          <a:noFill/>
        </p:spPr>
        <p:txBody>
          <a:bodyPr wrap="square" rtlCol="0">
            <a:spAutoFit/>
          </a:bodyPr>
          <a:lstStyle/>
          <a:p>
            <a:pPr marL="236538" indent="-236538"/>
            <a:r>
              <a:rPr lang="en-US" dirty="0">
                <a:latin typeface="Century Gothic" pitchFamily="34" charset="0"/>
              </a:rPr>
              <a:t>Example 2: Parking Garage Application</a:t>
            </a:r>
          </a:p>
        </p:txBody>
      </p:sp>
      <p:pic>
        <p:nvPicPr>
          <p:cNvPr id="20" name="Picture 19" descr="double 30x30 OC diagram2-01"/>
          <p:cNvPicPr>
            <a:picLocks noChangeAspect="1" noChangeArrowheads="1"/>
          </p:cNvPicPr>
          <p:nvPr/>
        </p:nvPicPr>
        <p:blipFill>
          <a:blip r:embed="rId3" cstate="print"/>
          <a:srcRect l="47414" t="24204" r="23276" b="49083"/>
          <a:stretch>
            <a:fillRect/>
          </a:stretch>
        </p:blipFill>
        <p:spPr bwMode="auto">
          <a:xfrm>
            <a:off x="4572000" y="2339830"/>
            <a:ext cx="4002088" cy="2819400"/>
          </a:xfrm>
          <a:prstGeom prst="rect">
            <a:avLst/>
          </a:prstGeom>
          <a:noFill/>
          <a:ln w="28575">
            <a:noFill/>
            <a:miter lim="800000"/>
            <a:headEnd/>
            <a:tailEnd/>
          </a:ln>
        </p:spPr>
      </p:pic>
      <p:pic>
        <p:nvPicPr>
          <p:cNvPr id="21" name="Picture 2"/>
          <p:cNvPicPr>
            <a:picLocks noChangeAspect="1" noChangeArrowheads="1"/>
          </p:cNvPicPr>
          <p:nvPr/>
        </p:nvPicPr>
        <p:blipFill>
          <a:blip r:embed="rId4" cstate="print">
            <a:clrChange>
              <a:clrFrom>
                <a:srgbClr val="FFFFFF"/>
              </a:clrFrom>
              <a:clrTo>
                <a:srgbClr val="FFFFFF">
                  <a:alpha val="0"/>
                </a:srgbClr>
              </a:clrTo>
            </a:clrChange>
          </a:blip>
          <a:srcRect l="63967" r="10342"/>
          <a:stretch>
            <a:fillRect/>
          </a:stretch>
        </p:blipFill>
        <p:spPr bwMode="auto">
          <a:xfrm>
            <a:off x="5792269" y="1914274"/>
            <a:ext cx="2380760" cy="2536726"/>
          </a:xfrm>
          <a:prstGeom prst="rect">
            <a:avLst/>
          </a:prstGeom>
          <a:noFill/>
          <a:ln w="9525">
            <a:noFill/>
            <a:miter lim="800000"/>
            <a:headEnd/>
            <a:tailEnd/>
          </a:ln>
        </p:spPr>
      </p:pic>
      <p:graphicFrame>
        <p:nvGraphicFramePr>
          <p:cNvPr id="15" name="Table 14"/>
          <p:cNvGraphicFramePr>
            <a:graphicFrameLocks noGrp="1"/>
          </p:cNvGraphicFramePr>
          <p:nvPr>
            <p:extLst>
              <p:ext uri="{D42A27DB-BD31-4B8C-83A1-F6EECF244321}">
                <p14:modId xmlns:p14="http://schemas.microsoft.com/office/powerpoint/2010/main" val="1704737434"/>
              </p:ext>
            </p:extLst>
          </p:nvPr>
        </p:nvGraphicFramePr>
        <p:xfrm>
          <a:off x="422031" y="2609983"/>
          <a:ext cx="3631823" cy="2118360"/>
        </p:xfrm>
        <a:graphic>
          <a:graphicData uri="http://schemas.openxmlformats.org/drawingml/2006/table">
            <a:tbl>
              <a:tblPr firstRow="1" bandRow="1">
                <a:tableStyleId>{5C22544A-7EE6-4342-B048-85BDC9FD1C3A}</a:tableStyleId>
              </a:tblPr>
              <a:tblGrid>
                <a:gridCol w="1863969">
                  <a:extLst>
                    <a:ext uri="{9D8B030D-6E8A-4147-A177-3AD203B41FA5}">
                      <a16:colId xmlns="" xmlns:a16="http://schemas.microsoft.com/office/drawing/2014/main" val="20000"/>
                    </a:ext>
                  </a:extLst>
                </a:gridCol>
                <a:gridCol w="1767854">
                  <a:extLst>
                    <a:ext uri="{9D8B030D-6E8A-4147-A177-3AD203B41FA5}">
                      <a16:colId xmlns="" xmlns:a16="http://schemas.microsoft.com/office/drawing/2014/main" val="20001"/>
                    </a:ext>
                  </a:extLst>
                </a:gridCol>
              </a:tblGrid>
              <a:tr h="370840">
                <a:tc>
                  <a:txBody>
                    <a:bodyPr/>
                    <a:lstStyle/>
                    <a:p>
                      <a:pPr algn="ctr"/>
                      <a:r>
                        <a:rPr lang="en-US" dirty="0"/>
                        <a:t>Brand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pPr algn="ctr"/>
                      <a:r>
                        <a:rPr lang="en-US" dirty="0"/>
                        <a:t> Coverage</a:t>
                      </a:r>
                      <a:r>
                        <a:rPr lang="en-US" baseline="0" dirty="0"/>
                        <a:t> (radius)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extLst>
                  <a:ext uri="{0D108BD9-81ED-4DB2-BD59-A6C34878D82A}">
                    <a16:rowId xmlns="" xmlns:a16="http://schemas.microsoft.com/office/drawing/2014/main" val="10000"/>
                  </a:ext>
                </a:extLst>
              </a:tr>
              <a:tr h="370840">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30 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370840">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25 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363781">
                <a:tc>
                  <a:txBody>
                    <a:bodyPr/>
                    <a:lstStyle/>
                    <a:p>
                      <a:pPr algn="ctr"/>
                      <a:r>
                        <a:rPr lang="en-US"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10 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370840">
                <a:tc>
                  <a:txBody>
                    <a:bodyPr/>
                    <a:lstStyle/>
                    <a:p>
                      <a:pPr algn="ctr"/>
                      <a:r>
                        <a:rPr lang="en-US"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20 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bl>
          </a:graphicData>
        </a:graphic>
      </p:graphicFrame>
      <p:sp>
        <p:nvSpPr>
          <p:cNvPr id="16" name="Rectangle 18"/>
          <p:cNvSpPr>
            <a:spLocks noChangeArrowheads="1"/>
          </p:cNvSpPr>
          <p:nvPr/>
        </p:nvSpPr>
        <p:spPr bwMode="auto">
          <a:xfrm>
            <a:off x="0" y="152400"/>
            <a:ext cx="9143999" cy="655638"/>
          </a:xfrm>
          <a:prstGeom prst="rect">
            <a:avLst/>
          </a:prstGeom>
          <a:noFill/>
          <a:ln w="9525">
            <a:noFill/>
            <a:miter lim="800000"/>
            <a:headEnd/>
            <a:tailEnd/>
          </a:ln>
        </p:spPr>
        <p:txBody>
          <a:bodyPr lIns="91429" tIns="45714" rIns="91429" bIns="45714" anchor="ctr"/>
          <a:lstStyle/>
          <a:p>
            <a:pPr eaLnBrk="0" hangingPunct="0"/>
            <a:r>
              <a:rPr lang="en-US" sz="2400" dirty="0">
                <a:solidFill>
                  <a:schemeClr val="bg1"/>
                </a:solidFill>
                <a:latin typeface="Century Gothic" pitchFamily="34" charset="0"/>
              </a:rPr>
              <a:t>Outdoor Motion Sensing Strategy</a:t>
            </a:r>
          </a:p>
        </p:txBody>
      </p:sp>
    </p:spTree>
    <p:extLst>
      <p:ext uri="{BB962C8B-B14F-4D97-AF65-F5344CB8AC3E}">
        <p14:creationId xmlns:p14="http://schemas.microsoft.com/office/powerpoint/2010/main" val="1988622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Diagram 5"/>
          <p:cNvGraphicFramePr/>
          <p:nvPr>
            <p:extLst/>
          </p:nvPr>
        </p:nvGraphicFramePr>
        <p:xfrm>
          <a:off x="1371600" y="1981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4635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a:spLocks noChangeArrowheads="1"/>
          </p:cNvSpPr>
          <p:nvPr/>
        </p:nvSpPr>
        <p:spPr bwMode="auto">
          <a:xfrm>
            <a:off x="422031" y="990600"/>
            <a:ext cx="8370277" cy="4953000"/>
          </a:xfrm>
          <a:prstGeom prst="rect">
            <a:avLst/>
          </a:prstGeom>
          <a:noFill/>
          <a:ln w="9525">
            <a:noFill/>
            <a:miter lim="800000"/>
            <a:headEnd/>
            <a:tailEnd/>
          </a:ln>
        </p:spPr>
        <p:txBody>
          <a:bodyPr lIns="91429" tIns="45714" rIns="91429" bIns="45714"/>
          <a:lstStyle/>
          <a:p>
            <a:pPr marL="342900" indent="-342900" eaLnBrk="0" hangingPunct="0">
              <a:lnSpc>
                <a:spcPct val="80000"/>
              </a:lnSpc>
              <a:spcBef>
                <a:spcPct val="20000"/>
              </a:spcBef>
              <a:buClr>
                <a:srgbClr val="003399"/>
              </a:buClr>
            </a:pPr>
            <a:endParaRPr lang="en-US" sz="2000" b="0" u="sng" dirty="0"/>
          </a:p>
          <a:p>
            <a:pPr marL="342900" indent="-342900" eaLnBrk="0" hangingPunct="0">
              <a:lnSpc>
                <a:spcPct val="80000"/>
              </a:lnSpc>
              <a:spcBef>
                <a:spcPct val="20000"/>
              </a:spcBef>
              <a:buClr>
                <a:srgbClr val="003399"/>
              </a:buClr>
              <a:buFont typeface="Wingdings" pitchFamily="2" charset="2"/>
              <a:buNone/>
            </a:pPr>
            <a:endParaRPr lang="en-US" sz="1400" b="0" dirty="0"/>
          </a:p>
          <a:p>
            <a:pPr marL="342900" indent="-342900" eaLnBrk="0" hangingPunct="0">
              <a:lnSpc>
                <a:spcPct val="80000"/>
              </a:lnSpc>
              <a:spcBef>
                <a:spcPct val="20000"/>
              </a:spcBef>
              <a:buClr>
                <a:srgbClr val="003399"/>
              </a:buClr>
            </a:pPr>
            <a:endParaRPr lang="en-US" sz="1800" b="0" dirty="0"/>
          </a:p>
          <a:p>
            <a:pPr marL="342900" indent="-342900" eaLnBrk="0" hangingPunct="0">
              <a:lnSpc>
                <a:spcPct val="80000"/>
              </a:lnSpc>
              <a:spcBef>
                <a:spcPct val="20000"/>
              </a:spcBef>
              <a:buClr>
                <a:schemeClr val="tx1"/>
              </a:buClr>
            </a:pPr>
            <a:endParaRPr lang="en-US" sz="2000" b="0" dirty="0"/>
          </a:p>
          <a:p>
            <a:pPr marL="342900" indent="-342900" eaLnBrk="0" hangingPunct="0">
              <a:lnSpc>
                <a:spcPct val="80000"/>
              </a:lnSpc>
              <a:spcBef>
                <a:spcPct val="20000"/>
              </a:spcBef>
              <a:buClr>
                <a:schemeClr val="tx1"/>
              </a:buClr>
            </a:pPr>
            <a:r>
              <a:rPr lang="en-US" sz="1800" b="0" dirty="0"/>
              <a:t> 		</a:t>
            </a:r>
          </a:p>
          <a:p>
            <a:pPr marL="342900" indent="-342900" eaLnBrk="0" hangingPunct="0">
              <a:lnSpc>
                <a:spcPct val="80000"/>
              </a:lnSpc>
              <a:spcBef>
                <a:spcPct val="20000"/>
              </a:spcBef>
              <a:buClr>
                <a:schemeClr val="tx1"/>
              </a:buClr>
            </a:pPr>
            <a:endParaRPr lang="en-US" sz="1800" b="0" dirty="0"/>
          </a:p>
          <a:p>
            <a:pPr marL="342900" indent="-342900" eaLnBrk="0" hangingPunct="0">
              <a:lnSpc>
                <a:spcPct val="80000"/>
              </a:lnSpc>
              <a:spcBef>
                <a:spcPct val="20000"/>
              </a:spcBef>
              <a:buClr>
                <a:schemeClr val="tx1"/>
              </a:buClr>
            </a:pPr>
            <a:r>
              <a:rPr lang="en-US" sz="1800" b="0" dirty="0"/>
              <a:t>		</a:t>
            </a:r>
            <a:endParaRPr lang="en-US" sz="2000" b="0" dirty="0"/>
          </a:p>
          <a:p>
            <a:pPr marL="342900" indent="-342900" eaLnBrk="0" hangingPunct="0">
              <a:lnSpc>
                <a:spcPct val="80000"/>
              </a:lnSpc>
              <a:spcBef>
                <a:spcPct val="20000"/>
              </a:spcBef>
              <a:buClr>
                <a:srgbClr val="003399"/>
              </a:buClr>
            </a:pPr>
            <a:endParaRPr lang="en-US" sz="2000" b="0" dirty="0"/>
          </a:p>
        </p:txBody>
      </p:sp>
      <p:sp>
        <p:nvSpPr>
          <p:cNvPr id="10" name="Rectangle 19"/>
          <p:cNvSpPr>
            <a:spLocks noChangeArrowheads="1"/>
          </p:cNvSpPr>
          <p:nvPr/>
        </p:nvSpPr>
        <p:spPr bwMode="auto">
          <a:xfrm>
            <a:off x="574431" y="990600"/>
            <a:ext cx="5134708" cy="885497"/>
          </a:xfrm>
          <a:prstGeom prst="rect">
            <a:avLst/>
          </a:prstGeom>
          <a:noFill/>
          <a:ln w="9525">
            <a:noFill/>
            <a:miter lim="800000"/>
            <a:headEnd/>
            <a:tailEnd/>
          </a:ln>
        </p:spPr>
        <p:txBody>
          <a:bodyPr lIns="91429" tIns="45714" rIns="91429" bIns="45714"/>
          <a:lstStyle/>
          <a:p>
            <a:pPr marL="236538" indent="-236538"/>
            <a:endParaRPr lang="en-US" sz="2000" b="0" dirty="0"/>
          </a:p>
        </p:txBody>
      </p:sp>
      <p:sp>
        <p:nvSpPr>
          <p:cNvPr id="11" name="TextBox 10"/>
          <p:cNvSpPr txBox="1"/>
          <p:nvPr/>
        </p:nvSpPr>
        <p:spPr>
          <a:xfrm>
            <a:off x="574431" y="514599"/>
            <a:ext cx="8370277" cy="461665"/>
          </a:xfrm>
          <a:prstGeom prst="rect">
            <a:avLst/>
          </a:prstGeom>
          <a:noFill/>
        </p:spPr>
        <p:txBody>
          <a:bodyPr wrap="square" rtlCol="0">
            <a:spAutoFit/>
          </a:bodyPr>
          <a:lstStyle/>
          <a:p>
            <a:pPr marL="236538" indent="-236538"/>
            <a:r>
              <a:rPr lang="en-US" sz="2400" u="sng" dirty="0">
                <a:latin typeface="Century Gothic" pitchFamily="34" charset="0"/>
              </a:rPr>
              <a:t>Operation – Motion Control</a:t>
            </a:r>
          </a:p>
        </p:txBody>
      </p:sp>
      <p:pic>
        <p:nvPicPr>
          <p:cNvPr id="1027" name="Picture 3" descr="S:\Marketing\Powerpoint\APM 2012\rampup_charts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1" y="1425327"/>
            <a:ext cx="7667868" cy="51280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nvSpPr>
        <p:spPr bwMode="auto">
          <a:xfrm>
            <a:off x="0" y="152400"/>
            <a:ext cx="9143999" cy="655638"/>
          </a:xfrm>
          <a:prstGeom prst="rect">
            <a:avLst/>
          </a:prstGeom>
          <a:noFill/>
          <a:ln w="9525">
            <a:noFill/>
            <a:miter lim="800000"/>
            <a:headEnd/>
            <a:tailEnd/>
          </a:ln>
        </p:spPr>
        <p:txBody>
          <a:bodyPr lIns="91429" tIns="45714" rIns="91429" bIns="45714" anchor="ctr"/>
          <a:lstStyle/>
          <a:p>
            <a:pPr eaLnBrk="0" hangingPunct="0"/>
            <a:r>
              <a:rPr lang="en-US" sz="2400" dirty="0">
                <a:solidFill>
                  <a:schemeClr val="bg1"/>
                </a:solidFill>
                <a:latin typeface="Century Gothic" pitchFamily="34" charset="0"/>
              </a:rPr>
              <a:t>Outdoor Motion Sensing Strategy</a:t>
            </a:r>
          </a:p>
        </p:txBody>
      </p:sp>
    </p:spTree>
    <p:extLst>
      <p:ext uri="{BB962C8B-B14F-4D97-AF65-F5344CB8AC3E}">
        <p14:creationId xmlns:p14="http://schemas.microsoft.com/office/powerpoint/2010/main" val="2505568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18276"/>
            <a:ext cx="5562600" cy="990600"/>
          </a:xfrm>
        </p:spPr>
        <p:txBody>
          <a:bodyPr>
            <a:normAutofit/>
          </a:bodyPr>
          <a:lstStyle/>
          <a:p>
            <a:r>
              <a:rPr lang="en-US" dirty="0"/>
              <a:t>Indoor Lighting Controls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74" y="1466438"/>
            <a:ext cx="5610726" cy="2902100"/>
          </a:xfrm>
          <a:prstGeom prst="rect">
            <a:avLst/>
          </a:prstGeom>
        </p:spPr>
      </p:pic>
      <p:sp>
        <p:nvSpPr>
          <p:cNvPr id="7" name="Oval 6"/>
          <p:cNvSpPr/>
          <p:nvPr/>
        </p:nvSpPr>
        <p:spPr>
          <a:xfrm>
            <a:off x="790074" y="3657600"/>
            <a:ext cx="768017" cy="304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19400" y="3581400"/>
            <a:ext cx="9144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4172376"/>
            <a:ext cx="4419600" cy="2665571"/>
          </a:xfrm>
          <a:prstGeom prst="rect">
            <a:avLst/>
          </a:prstGeom>
        </p:spPr>
      </p:pic>
    </p:spTree>
    <p:extLst>
      <p:ext uri="{BB962C8B-B14F-4D97-AF65-F5344CB8AC3E}">
        <p14:creationId xmlns:p14="http://schemas.microsoft.com/office/powerpoint/2010/main" val="2503899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dirty="0"/>
              <a:t>Wired Lighting Controls  </a:t>
            </a:r>
            <a:br>
              <a:rPr lang="en-US" sz="3600" dirty="0"/>
            </a:br>
            <a:r>
              <a:rPr lang="en-US" sz="3600" dirty="0"/>
              <a:t>	 </a:t>
            </a:r>
            <a:r>
              <a:rPr lang="en-US" sz="3600" i="1" dirty="0">
                <a:solidFill>
                  <a:srgbClr val="000099"/>
                </a:solidFill>
              </a:rPr>
              <a:t>…</a:t>
            </a:r>
            <a:r>
              <a:rPr lang="en-US" sz="2800" i="1" dirty="0">
                <a:solidFill>
                  <a:srgbClr val="000099"/>
                </a:solidFill>
              </a:rPr>
              <a:t>more intelligent than you thought.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1828800"/>
            <a:ext cx="6096000" cy="4572000"/>
          </a:xfrm>
          <a:prstGeom prst="rect">
            <a:avLst/>
          </a:prstGeom>
          <a:noFill/>
          <a:ln w="9525">
            <a:noFill/>
            <a:miter lim="800000"/>
            <a:headEnd/>
            <a:tailEnd/>
          </a:ln>
          <a:effectLst>
            <a:glow rad="101600">
              <a:schemeClr val="accent1">
                <a:satMod val="175000"/>
                <a:alpha val="40000"/>
              </a:schemeClr>
            </a:glow>
            <a:outerShdw blurRad="101600" dist="228600" dir="2700000" algn="ctr" rotWithShape="0">
              <a:schemeClr val="accent5">
                <a:lumMod val="50000"/>
              </a:scheme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76807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Wireless Lighting Controls</a:t>
            </a:r>
          </a:p>
        </p:txBody>
      </p:sp>
      <p:pic>
        <p:nvPicPr>
          <p:cNvPr id="4" name="Picture 3"/>
          <p:cNvPicPr>
            <a:picLocks noChangeAspect="1"/>
          </p:cNvPicPr>
          <p:nvPr/>
        </p:nvPicPr>
        <p:blipFill>
          <a:blip r:embed="rId3"/>
          <a:stretch>
            <a:fillRect/>
          </a:stretch>
        </p:blipFill>
        <p:spPr>
          <a:xfrm>
            <a:off x="1676400" y="1371600"/>
            <a:ext cx="5181600" cy="5181600"/>
          </a:xfrm>
          <a:prstGeom prst="rect">
            <a:avLst/>
          </a:prstGeom>
        </p:spPr>
      </p:pic>
    </p:spTree>
    <p:extLst>
      <p:ext uri="{BB962C8B-B14F-4D97-AF65-F5344CB8AC3E}">
        <p14:creationId xmlns:p14="http://schemas.microsoft.com/office/powerpoint/2010/main" val="3865494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rapezoid 26"/>
          <p:cNvSpPr/>
          <p:nvPr/>
        </p:nvSpPr>
        <p:spPr>
          <a:xfrm>
            <a:off x="2975671" y="3627759"/>
            <a:ext cx="2828609" cy="2109500"/>
          </a:xfrm>
          <a:prstGeom prst="trapezoid">
            <a:avLst>
              <a:gd name="adj" fmla="val 29791"/>
            </a:avLst>
          </a:prstGeom>
          <a:gradFill>
            <a:gsLst>
              <a:gs pos="0">
                <a:srgbClr val="A19206"/>
              </a:gs>
              <a:gs pos="27400">
                <a:srgbClr val="918B07"/>
              </a:gs>
              <a:gs pos="100000">
                <a:srgbClr val="426D25">
                  <a:alpha val="30000"/>
                </a:srgbClr>
              </a:gs>
            </a:gsLst>
            <a:lin ang="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rapezoid 25"/>
          <p:cNvSpPr/>
          <p:nvPr/>
        </p:nvSpPr>
        <p:spPr>
          <a:xfrm>
            <a:off x="516991" y="3690104"/>
            <a:ext cx="2849870" cy="2141001"/>
          </a:xfrm>
          <a:prstGeom prst="trapezoid">
            <a:avLst>
              <a:gd name="adj" fmla="val 32080"/>
            </a:avLst>
          </a:prstGeom>
          <a:gradFill>
            <a:gsLst>
              <a:gs pos="0">
                <a:srgbClr val="FF0000"/>
              </a:gs>
              <a:gs pos="27400">
                <a:srgbClr val="FF0000"/>
              </a:gs>
              <a:gs pos="100000">
                <a:srgbClr val="FF9C00">
                  <a:alpha val="30000"/>
                </a:srgbClr>
              </a:gs>
            </a:gsLst>
            <a:lin ang="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itle 2"/>
          <p:cNvSpPr>
            <a:spLocks noGrp="1"/>
          </p:cNvSpPr>
          <p:nvPr>
            <p:ph type="title"/>
          </p:nvPr>
        </p:nvSpPr>
        <p:spPr>
          <a:xfrm>
            <a:off x="285136" y="1269317"/>
            <a:ext cx="8515904" cy="315599"/>
          </a:xfrm>
        </p:spPr>
        <p:txBody>
          <a:bodyPr>
            <a:normAutofit fontScale="90000"/>
          </a:bodyPr>
          <a:lstStyle/>
          <a:p>
            <a:r>
              <a:rPr lang="en-US" altLang="en-US" dirty="0"/>
              <a:t>ISM Unlicensed Bands</a:t>
            </a:r>
            <a:endParaRPr lang="en-US" dirty="0"/>
          </a:p>
        </p:txBody>
      </p:sp>
      <p:grpSp>
        <p:nvGrpSpPr>
          <p:cNvPr id="6" name="Group 5"/>
          <p:cNvGrpSpPr/>
          <p:nvPr/>
        </p:nvGrpSpPr>
        <p:grpSpPr>
          <a:xfrm>
            <a:off x="1216256" y="2056474"/>
            <a:ext cx="6852035" cy="2097852"/>
            <a:chOff x="304800" y="674787"/>
            <a:chExt cx="9136046" cy="2797136"/>
          </a:xfrm>
        </p:grpSpPr>
        <p:sp>
          <p:nvSpPr>
            <p:cNvPr id="7" name="Rectangle 7"/>
            <p:cNvSpPr>
              <a:spLocks noChangeArrowheads="1"/>
            </p:cNvSpPr>
            <p:nvPr/>
          </p:nvSpPr>
          <p:spPr bwMode="auto">
            <a:xfrm>
              <a:off x="6472238" y="674787"/>
              <a:ext cx="2968608" cy="123110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xtLst/>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Clr>
                  <a:srgbClr val="D22800"/>
                </a:buClr>
                <a:buFont typeface="Arial" panose="020B0604020202020204" pitchFamily="34" charset="0"/>
                <a:buChar char="▪"/>
                <a:defRPr sz="2600">
                  <a:solidFill>
                    <a:schemeClr val="tx1"/>
                  </a:solidFill>
                  <a:latin typeface="Arial" panose="020B0604020202020204" pitchFamily="34" charset="0"/>
                </a:defRPr>
              </a:lvl1pPr>
              <a:lvl2pPr marL="742950" indent="-285750">
                <a:spcBef>
                  <a:spcPct val="20000"/>
                </a:spcBef>
                <a:buClr>
                  <a:srgbClr val="0082B4"/>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7DAA00"/>
                </a:buClr>
                <a:buChar char="•"/>
                <a:defRPr sz="2000">
                  <a:solidFill>
                    <a:schemeClr val="tx1"/>
                  </a:solidFill>
                  <a:latin typeface="Arial" panose="020B0604020202020204" pitchFamily="34" charset="0"/>
                </a:defRPr>
              </a:lvl3pPr>
              <a:lvl4pPr marL="1600200" indent="-228600">
                <a:spcBef>
                  <a:spcPct val="20000"/>
                </a:spcBef>
                <a:buClr>
                  <a:srgbClr val="FF8200"/>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C42500"/>
                </a:buClr>
                <a:buSzPct val="75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None/>
              </a:pPr>
              <a:r>
                <a:rPr lang="en-US" altLang="en-US" sz="1350" dirty="0">
                  <a:solidFill>
                    <a:schemeClr val="bg1"/>
                  </a:solidFill>
                </a:rPr>
                <a:t>A </a:t>
              </a:r>
              <a:r>
                <a:rPr lang="en-US" altLang="en-US" sz="1350" b="1" i="1" u="sng" dirty="0">
                  <a:solidFill>
                    <a:schemeClr val="bg1"/>
                  </a:solidFill>
                </a:rPr>
                <a:t>Band</a:t>
              </a:r>
              <a:r>
                <a:rPr lang="en-US" altLang="en-US" sz="1350" dirty="0">
                  <a:solidFill>
                    <a:schemeClr val="bg1"/>
                  </a:solidFill>
                </a:rPr>
                <a:t> is a range of frequency space containing multiple channels</a:t>
              </a:r>
            </a:p>
          </p:txBody>
        </p:sp>
        <p:sp>
          <p:nvSpPr>
            <p:cNvPr id="8" name="Rectangle 7"/>
            <p:cNvSpPr/>
            <p:nvPr/>
          </p:nvSpPr>
          <p:spPr bwMode="auto">
            <a:xfrm>
              <a:off x="304800" y="2538413"/>
              <a:ext cx="8534400" cy="457200"/>
            </a:xfrm>
            <a:prstGeom prst="rect">
              <a:avLst/>
            </a:prstGeom>
            <a:gradFill flip="none" rotWithShape="1">
              <a:gsLst>
                <a:gs pos="0">
                  <a:srgbClr val="FF0000"/>
                </a:gs>
                <a:gs pos="54860">
                  <a:schemeClr val="accent4">
                    <a:lumMod val="50000"/>
                  </a:schemeClr>
                </a:gs>
                <a:gs pos="26000">
                  <a:srgbClr val="FFC000"/>
                </a:gs>
                <a:gs pos="100000">
                  <a:schemeClr val="tx2">
                    <a:lumMod val="60000"/>
                    <a:lumOff val="40000"/>
                  </a:schemeClr>
                </a:gs>
              </a:gsLst>
              <a:lin ang="0" scaled="1"/>
              <a:tileRect/>
            </a:gradFill>
            <a:ln w="9525" cap="flat" cmpd="sng" algn="ctr">
              <a:noFill/>
              <a:prstDash val="solid"/>
              <a:round/>
              <a:headEnd type="none" w="med" len="med"/>
              <a:tailEnd type="none" w="med" len="med"/>
            </a:ln>
            <a:effectLst/>
          </p:spPr>
          <p:txBody>
            <a:bodyPr/>
            <a:lstStyle/>
            <a:p>
              <a:pPr eaLnBrk="1" hangingPunct="1">
                <a:spcBef>
                  <a:spcPct val="50000"/>
                </a:spcBef>
                <a:defRPr/>
              </a:pPr>
              <a:endParaRPr lang="en-US" sz="1350" dirty="0">
                <a:cs typeface="Arial" charset="0"/>
              </a:endParaRPr>
            </a:p>
          </p:txBody>
        </p:sp>
        <p:sp>
          <p:nvSpPr>
            <p:cNvPr id="9" name="TextBox 11"/>
            <p:cNvSpPr txBox="1">
              <a:spLocks noChangeArrowheads="1"/>
            </p:cNvSpPr>
            <p:nvPr/>
          </p:nvSpPr>
          <p:spPr bwMode="auto">
            <a:xfrm>
              <a:off x="457200" y="3071814"/>
              <a:ext cx="8915261"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22800"/>
                </a:buClr>
                <a:buFont typeface="Arial" panose="020B0604020202020204" pitchFamily="34" charset="0"/>
                <a:buChar char="▪"/>
                <a:defRPr sz="2600">
                  <a:solidFill>
                    <a:schemeClr val="tx1"/>
                  </a:solidFill>
                  <a:latin typeface="Arial" panose="020B0604020202020204" pitchFamily="34" charset="0"/>
                </a:defRPr>
              </a:lvl1pPr>
              <a:lvl2pPr marL="742950" indent="-285750">
                <a:spcBef>
                  <a:spcPct val="20000"/>
                </a:spcBef>
                <a:buClr>
                  <a:srgbClr val="0082B4"/>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7DAA00"/>
                </a:buClr>
                <a:buChar char="•"/>
                <a:defRPr sz="2000">
                  <a:solidFill>
                    <a:schemeClr val="tx1"/>
                  </a:solidFill>
                  <a:latin typeface="Arial" panose="020B0604020202020204" pitchFamily="34" charset="0"/>
                </a:defRPr>
              </a:lvl3pPr>
              <a:lvl4pPr marL="1600200" indent="-228600">
                <a:spcBef>
                  <a:spcPct val="20000"/>
                </a:spcBef>
                <a:buClr>
                  <a:srgbClr val="FF8200"/>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C42500"/>
                </a:buClr>
                <a:buSzPct val="75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None/>
              </a:pPr>
              <a:r>
                <a:rPr lang="en-US" altLang="en-US" sz="1350" dirty="0">
                  <a:solidFill>
                    <a:srgbClr val="0000FF"/>
                  </a:solidFill>
                </a:rPr>
                <a:t>902 – 928 MHz		     2.4 – 2.4835 GHz	          5.725 – 5.875GHz</a:t>
              </a:r>
            </a:p>
          </p:txBody>
        </p:sp>
        <p:sp>
          <p:nvSpPr>
            <p:cNvPr id="10" name="Rectangle 12"/>
            <p:cNvSpPr>
              <a:spLocks noChangeArrowheads="1"/>
            </p:cNvSpPr>
            <p:nvPr/>
          </p:nvSpPr>
          <p:spPr bwMode="auto">
            <a:xfrm>
              <a:off x="304800" y="2538413"/>
              <a:ext cx="1905000" cy="457200"/>
            </a:xfrm>
            <a:prstGeom prst="rect">
              <a:avLst/>
            </a:prstGeom>
            <a:noFill/>
            <a:ln w="38100" algn="ctr">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D22800"/>
                </a:buClr>
                <a:buFont typeface="Arial" panose="020B0604020202020204" pitchFamily="34" charset="0"/>
                <a:buChar char="▪"/>
                <a:defRPr sz="2600">
                  <a:solidFill>
                    <a:schemeClr val="tx1"/>
                  </a:solidFill>
                  <a:latin typeface="Arial" panose="020B0604020202020204" pitchFamily="34" charset="0"/>
                </a:defRPr>
              </a:lvl1pPr>
              <a:lvl2pPr marL="742950" indent="-285750">
                <a:spcBef>
                  <a:spcPct val="20000"/>
                </a:spcBef>
                <a:buClr>
                  <a:srgbClr val="0082B4"/>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7DAA00"/>
                </a:buClr>
                <a:buChar char="•"/>
                <a:defRPr sz="2000">
                  <a:solidFill>
                    <a:schemeClr val="tx1"/>
                  </a:solidFill>
                  <a:latin typeface="Arial" panose="020B0604020202020204" pitchFamily="34" charset="0"/>
                </a:defRPr>
              </a:lvl3pPr>
              <a:lvl4pPr marL="1600200" indent="-228600">
                <a:spcBef>
                  <a:spcPct val="20000"/>
                </a:spcBef>
                <a:buClr>
                  <a:srgbClr val="FF8200"/>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C42500"/>
                </a:buClr>
                <a:buSzPct val="75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50000"/>
                </a:spcBef>
                <a:buClrTx/>
                <a:buFontTx/>
                <a:buNone/>
              </a:pPr>
              <a:endParaRPr lang="en-US" altLang="en-US" sz="1350"/>
            </a:p>
          </p:txBody>
        </p:sp>
        <p:sp>
          <p:nvSpPr>
            <p:cNvPr id="11" name="Rectangle 13"/>
            <p:cNvSpPr>
              <a:spLocks noChangeArrowheads="1"/>
            </p:cNvSpPr>
            <p:nvPr/>
          </p:nvSpPr>
          <p:spPr bwMode="auto">
            <a:xfrm>
              <a:off x="3581400" y="2538413"/>
              <a:ext cx="1905000" cy="457200"/>
            </a:xfrm>
            <a:prstGeom prst="rect">
              <a:avLst/>
            </a:prstGeom>
            <a:noFill/>
            <a:ln w="38100" algn="ctr">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D22800"/>
                </a:buClr>
                <a:buFont typeface="Arial" panose="020B0604020202020204" pitchFamily="34" charset="0"/>
                <a:buChar char="▪"/>
                <a:defRPr sz="2600">
                  <a:solidFill>
                    <a:schemeClr val="tx1"/>
                  </a:solidFill>
                  <a:latin typeface="Arial" panose="020B0604020202020204" pitchFamily="34" charset="0"/>
                </a:defRPr>
              </a:lvl1pPr>
              <a:lvl2pPr marL="742950" indent="-285750">
                <a:spcBef>
                  <a:spcPct val="20000"/>
                </a:spcBef>
                <a:buClr>
                  <a:srgbClr val="0082B4"/>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7DAA00"/>
                </a:buClr>
                <a:buChar char="•"/>
                <a:defRPr sz="2000">
                  <a:solidFill>
                    <a:schemeClr val="tx1"/>
                  </a:solidFill>
                  <a:latin typeface="Arial" panose="020B0604020202020204" pitchFamily="34" charset="0"/>
                </a:defRPr>
              </a:lvl3pPr>
              <a:lvl4pPr marL="1600200" indent="-228600">
                <a:spcBef>
                  <a:spcPct val="20000"/>
                </a:spcBef>
                <a:buClr>
                  <a:srgbClr val="FF8200"/>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C42500"/>
                </a:buClr>
                <a:buSzPct val="75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50000"/>
                </a:spcBef>
                <a:buClrTx/>
                <a:buFontTx/>
                <a:buNone/>
              </a:pPr>
              <a:endParaRPr lang="en-US" altLang="en-US" sz="1350"/>
            </a:p>
          </p:txBody>
        </p:sp>
        <p:sp>
          <p:nvSpPr>
            <p:cNvPr id="12" name="Rectangle 14"/>
            <p:cNvSpPr>
              <a:spLocks noChangeArrowheads="1"/>
            </p:cNvSpPr>
            <p:nvPr/>
          </p:nvSpPr>
          <p:spPr bwMode="auto">
            <a:xfrm>
              <a:off x="6477000" y="2538413"/>
              <a:ext cx="2362200" cy="457200"/>
            </a:xfrm>
            <a:prstGeom prst="rect">
              <a:avLst/>
            </a:prstGeom>
            <a:noFill/>
            <a:ln w="38100" algn="ctr">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D22800"/>
                </a:buClr>
                <a:buFont typeface="Arial" panose="020B0604020202020204" pitchFamily="34" charset="0"/>
                <a:buChar char="▪"/>
                <a:defRPr sz="2600">
                  <a:solidFill>
                    <a:schemeClr val="tx1"/>
                  </a:solidFill>
                  <a:latin typeface="Arial" panose="020B0604020202020204" pitchFamily="34" charset="0"/>
                </a:defRPr>
              </a:lvl1pPr>
              <a:lvl2pPr marL="742950" indent="-285750">
                <a:spcBef>
                  <a:spcPct val="20000"/>
                </a:spcBef>
                <a:buClr>
                  <a:srgbClr val="0082B4"/>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7DAA00"/>
                </a:buClr>
                <a:buChar char="•"/>
                <a:defRPr sz="2000">
                  <a:solidFill>
                    <a:schemeClr val="tx1"/>
                  </a:solidFill>
                  <a:latin typeface="Arial" panose="020B0604020202020204" pitchFamily="34" charset="0"/>
                </a:defRPr>
              </a:lvl3pPr>
              <a:lvl4pPr marL="1600200" indent="-228600">
                <a:spcBef>
                  <a:spcPct val="20000"/>
                </a:spcBef>
                <a:buClr>
                  <a:srgbClr val="FF8200"/>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C42500"/>
                </a:buClr>
                <a:buSzPct val="75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50000"/>
                </a:spcBef>
                <a:buClrTx/>
                <a:buFontTx/>
                <a:buNone/>
              </a:pPr>
              <a:endParaRPr lang="en-US" altLang="en-US" sz="1350"/>
            </a:p>
          </p:txBody>
        </p:sp>
        <p:sp>
          <p:nvSpPr>
            <p:cNvPr id="13" name="TextBox 16"/>
            <p:cNvSpPr txBox="1">
              <a:spLocks noChangeArrowheads="1"/>
            </p:cNvSpPr>
            <p:nvPr/>
          </p:nvSpPr>
          <p:spPr bwMode="auto">
            <a:xfrm>
              <a:off x="304800" y="1447800"/>
              <a:ext cx="246308"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22800"/>
                </a:buClr>
                <a:buFont typeface="Arial" panose="020B0604020202020204" pitchFamily="34" charset="0"/>
                <a:buChar char="▪"/>
                <a:defRPr sz="2600">
                  <a:solidFill>
                    <a:schemeClr val="tx1"/>
                  </a:solidFill>
                  <a:latin typeface="Arial" panose="020B0604020202020204" pitchFamily="34" charset="0"/>
                </a:defRPr>
              </a:lvl1pPr>
              <a:lvl2pPr marL="742950" indent="-285750">
                <a:spcBef>
                  <a:spcPct val="20000"/>
                </a:spcBef>
                <a:buClr>
                  <a:srgbClr val="0082B4"/>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7DAA00"/>
                </a:buClr>
                <a:buChar char="•"/>
                <a:defRPr sz="2000">
                  <a:solidFill>
                    <a:schemeClr val="tx1"/>
                  </a:solidFill>
                  <a:latin typeface="Arial" panose="020B0604020202020204" pitchFamily="34" charset="0"/>
                </a:defRPr>
              </a:lvl3pPr>
              <a:lvl4pPr marL="1600200" indent="-228600">
                <a:spcBef>
                  <a:spcPct val="20000"/>
                </a:spcBef>
                <a:buClr>
                  <a:srgbClr val="FF8200"/>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C42500"/>
                </a:buClr>
                <a:buSzPct val="75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None/>
              </a:pPr>
              <a:endParaRPr lang="en-US" altLang="en-US" sz="1350" dirty="0"/>
            </a:p>
          </p:txBody>
        </p:sp>
        <p:sp>
          <p:nvSpPr>
            <p:cNvPr id="14" name="TextBox 17"/>
            <p:cNvSpPr txBox="1">
              <a:spLocks noChangeArrowheads="1"/>
            </p:cNvSpPr>
            <p:nvPr/>
          </p:nvSpPr>
          <p:spPr bwMode="auto">
            <a:xfrm>
              <a:off x="609600" y="2590800"/>
              <a:ext cx="1182375"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22800"/>
                </a:buClr>
                <a:buFont typeface="Arial" panose="020B0604020202020204" pitchFamily="34" charset="0"/>
                <a:buChar char="▪"/>
                <a:defRPr sz="2600">
                  <a:solidFill>
                    <a:schemeClr val="tx1"/>
                  </a:solidFill>
                  <a:latin typeface="Arial" panose="020B0604020202020204" pitchFamily="34" charset="0"/>
                </a:defRPr>
              </a:lvl1pPr>
              <a:lvl2pPr marL="742950" indent="-285750">
                <a:spcBef>
                  <a:spcPct val="20000"/>
                </a:spcBef>
                <a:buClr>
                  <a:srgbClr val="0082B4"/>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7DAA00"/>
                </a:buClr>
                <a:buChar char="•"/>
                <a:defRPr sz="2000">
                  <a:solidFill>
                    <a:schemeClr val="tx1"/>
                  </a:solidFill>
                  <a:latin typeface="Arial" panose="020B0604020202020204" pitchFamily="34" charset="0"/>
                </a:defRPr>
              </a:lvl3pPr>
              <a:lvl4pPr marL="1600200" indent="-228600">
                <a:spcBef>
                  <a:spcPct val="20000"/>
                </a:spcBef>
                <a:buClr>
                  <a:srgbClr val="FF8200"/>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C42500"/>
                </a:buClr>
                <a:buSzPct val="75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None/>
              </a:pPr>
              <a:r>
                <a:rPr lang="en-US" altLang="en-US" sz="1350" dirty="0">
                  <a:ln w="0"/>
                  <a:solidFill>
                    <a:schemeClr val="accent6">
                      <a:lumMod val="10000"/>
                    </a:schemeClr>
                  </a:solidFill>
                  <a:effectLst>
                    <a:outerShdw blurRad="50800" dist="38100" dir="8100000" algn="tr" rotWithShape="0">
                      <a:prstClr val="black">
                        <a:alpha val="40000"/>
                      </a:prstClr>
                    </a:outerShdw>
                  </a:effectLst>
                </a:rPr>
                <a:t>Industrial</a:t>
              </a:r>
            </a:p>
          </p:txBody>
        </p:sp>
        <p:sp>
          <p:nvSpPr>
            <p:cNvPr id="15" name="TextBox 18"/>
            <p:cNvSpPr txBox="1">
              <a:spLocks noChangeArrowheads="1"/>
            </p:cNvSpPr>
            <p:nvPr/>
          </p:nvSpPr>
          <p:spPr bwMode="auto">
            <a:xfrm>
              <a:off x="3810000" y="2590800"/>
              <a:ext cx="1169551"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22800"/>
                </a:buClr>
                <a:buFont typeface="Arial" panose="020B0604020202020204" pitchFamily="34" charset="0"/>
                <a:buChar char="▪"/>
                <a:defRPr sz="2600">
                  <a:solidFill>
                    <a:schemeClr val="tx1"/>
                  </a:solidFill>
                  <a:latin typeface="Arial" panose="020B0604020202020204" pitchFamily="34" charset="0"/>
                </a:defRPr>
              </a:lvl1pPr>
              <a:lvl2pPr marL="742950" indent="-285750">
                <a:spcBef>
                  <a:spcPct val="20000"/>
                </a:spcBef>
                <a:buClr>
                  <a:srgbClr val="0082B4"/>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7DAA00"/>
                </a:buClr>
                <a:buChar char="•"/>
                <a:defRPr sz="2000">
                  <a:solidFill>
                    <a:schemeClr val="tx1"/>
                  </a:solidFill>
                  <a:latin typeface="Arial" panose="020B0604020202020204" pitchFamily="34" charset="0"/>
                </a:defRPr>
              </a:lvl3pPr>
              <a:lvl4pPr marL="1600200" indent="-228600">
                <a:spcBef>
                  <a:spcPct val="20000"/>
                </a:spcBef>
                <a:buClr>
                  <a:srgbClr val="FF8200"/>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C42500"/>
                </a:buClr>
                <a:buSzPct val="75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None/>
              </a:pPr>
              <a:r>
                <a:rPr lang="en-US" altLang="en-US" sz="1350" dirty="0">
                  <a:ln w="0"/>
                  <a:solidFill>
                    <a:schemeClr val="accent6">
                      <a:lumMod val="10000"/>
                    </a:schemeClr>
                  </a:solidFill>
                  <a:effectLst>
                    <a:outerShdw blurRad="50800" dist="38100" dir="8100000" algn="tr" rotWithShape="0">
                      <a:prstClr val="black">
                        <a:alpha val="40000"/>
                      </a:prstClr>
                    </a:outerShdw>
                  </a:effectLst>
                </a:rPr>
                <a:t>Scientific</a:t>
              </a:r>
            </a:p>
          </p:txBody>
        </p:sp>
        <p:sp>
          <p:nvSpPr>
            <p:cNvPr id="16" name="TextBox 19"/>
            <p:cNvSpPr txBox="1">
              <a:spLocks noChangeArrowheads="1"/>
            </p:cNvSpPr>
            <p:nvPr/>
          </p:nvSpPr>
          <p:spPr bwMode="auto">
            <a:xfrm>
              <a:off x="7391399" y="2590800"/>
              <a:ext cx="1041311"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22800"/>
                </a:buClr>
                <a:buFont typeface="Arial" panose="020B0604020202020204" pitchFamily="34" charset="0"/>
                <a:buChar char="▪"/>
                <a:defRPr sz="2600">
                  <a:solidFill>
                    <a:schemeClr val="tx1"/>
                  </a:solidFill>
                  <a:latin typeface="Arial" panose="020B0604020202020204" pitchFamily="34" charset="0"/>
                </a:defRPr>
              </a:lvl1pPr>
              <a:lvl2pPr marL="742950" indent="-285750">
                <a:spcBef>
                  <a:spcPct val="20000"/>
                </a:spcBef>
                <a:buClr>
                  <a:srgbClr val="0082B4"/>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7DAA00"/>
                </a:buClr>
                <a:buChar char="•"/>
                <a:defRPr sz="2000">
                  <a:solidFill>
                    <a:schemeClr val="tx1"/>
                  </a:solidFill>
                  <a:latin typeface="Arial" panose="020B0604020202020204" pitchFamily="34" charset="0"/>
                </a:defRPr>
              </a:lvl3pPr>
              <a:lvl4pPr marL="1600200" indent="-228600">
                <a:spcBef>
                  <a:spcPct val="20000"/>
                </a:spcBef>
                <a:buClr>
                  <a:srgbClr val="FF8200"/>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C42500"/>
                </a:buClr>
                <a:buSzPct val="75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None/>
              </a:pPr>
              <a:r>
                <a:rPr lang="en-US" altLang="en-US" sz="1350" dirty="0">
                  <a:ln w="0"/>
                  <a:solidFill>
                    <a:schemeClr val="accent6">
                      <a:lumMod val="10000"/>
                    </a:schemeClr>
                  </a:solidFill>
                  <a:effectLst>
                    <a:outerShdw blurRad="50800" dist="38100" dir="8100000" algn="tr" rotWithShape="0">
                      <a:prstClr val="black">
                        <a:alpha val="40000"/>
                      </a:prstClr>
                    </a:outerShdw>
                  </a:effectLst>
                </a:rPr>
                <a:t>Medical</a:t>
              </a:r>
            </a:p>
          </p:txBody>
        </p:sp>
        <p:grpSp>
          <p:nvGrpSpPr>
            <p:cNvPr id="17" name="Group 27"/>
            <p:cNvGrpSpPr>
              <a:grpSpLocks/>
            </p:cNvGrpSpPr>
            <p:nvPr/>
          </p:nvGrpSpPr>
          <p:grpSpPr bwMode="auto">
            <a:xfrm>
              <a:off x="304800" y="2085975"/>
              <a:ext cx="1905000" cy="381000"/>
              <a:chOff x="304800" y="2133600"/>
              <a:chExt cx="1905000" cy="381000"/>
            </a:xfrm>
          </p:grpSpPr>
          <p:sp>
            <p:nvSpPr>
              <p:cNvPr id="24" name="Left-Right Arrow 20"/>
              <p:cNvSpPr/>
              <p:nvPr/>
            </p:nvSpPr>
            <p:spPr bwMode="auto">
              <a:xfrm>
                <a:off x="304800" y="2133600"/>
                <a:ext cx="1905000" cy="381000"/>
              </a:xfrm>
              <a:prstGeom prst="leftRightArrow">
                <a:avLst/>
              </a:prstGeom>
              <a:solidFill>
                <a:srgbClr val="3333FF"/>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a:lstStyle/>
              <a:p>
                <a:pPr eaLnBrk="1" hangingPunct="1">
                  <a:spcBef>
                    <a:spcPct val="50000"/>
                  </a:spcBef>
                  <a:defRPr/>
                </a:pPr>
                <a:endParaRPr lang="en-US" sz="1050" dirty="0">
                  <a:cs typeface="Arial" charset="0"/>
                </a:endParaRPr>
              </a:p>
            </p:txBody>
          </p:sp>
          <p:sp>
            <p:nvSpPr>
              <p:cNvPr id="25" name="TextBox 21"/>
              <p:cNvSpPr txBox="1">
                <a:spLocks noChangeArrowheads="1"/>
              </p:cNvSpPr>
              <p:nvPr/>
            </p:nvSpPr>
            <p:spPr bwMode="auto">
              <a:xfrm>
                <a:off x="838200" y="2160523"/>
                <a:ext cx="816891"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22800"/>
                  </a:buClr>
                  <a:buFont typeface="Arial" panose="020B0604020202020204" pitchFamily="34" charset="0"/>
                  <a:buChar char="▪"/>
                  <a:defRPr sz="2600">
                    <a:solidFill>
                      <a:schemeClr val="tx1"/>
                    </a:solidFill>
                    <a:latin typeface="Arial" panose="020B0604020202020204" pitchFamily="34" charset="0"/>
                  </a:defRPr>
                </a:lvl1pPr>
                <a:lvl2pPr marL="742950" indent="-285750">
                  <a:spcBef>
                    <a:spcPct val="20000"/>
                  </a:spcBef>
                  <a:buClr>
                    <a:srgbClr val="0082B4"/>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7DAA00"/>
                  </a:buClr>
                  <a:buChar char="•"/>
                  <a:defRPr sz="2000">
                    <a:solidFill>
                      <a:schemeClr val="tx1"/>
                    </a:solidFill>
                    <a:latin typeface="Arial" panose="020B0604020202020204" pitchFamily="34" charset="0"/>
                  </a:defRPr>
                </a:lvl3pPr>
                <a:lvl4pPr marL="1600200" indent="-228600">
                  <a:spcBef>
                    <a:spcPct val="20000"/>
                  </a:spcBef>
                  <a:buClr>
                    <a:srgbClr val="FF8200"/>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C42500"/>
                  </a:buClr>
                  <a:buSzPct val="75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None/>
                </a:pPr>
                <a:r>
                  <a:rPr lang="en-US" altLang="en-US" sz="1050">
                    <a:solidFill>
                      <a:schemeClr val="bg1"/>
                    </a:solidFill>
                  </a:rPr>
                  <a:t>26MHz</a:t>
                </a:r>
              </a:p>
            </p:txBody>
          </p:sp>
        </p:grpSp>
        <p:grpSp>
          <p:nvGrpSpPr>
            <p:cNvPr id="18" name="Group 26"/>
            <p:cNvGrpSpPr>
              <a:grpSpLocks/>
            </p:cNvGrpSpPr>
            <p:nvPr/>
          </p:nvGrpSpPr>
          <p:grpSpPr bwMode="auto">
            <a:xfrm>
              <a:off x="3581400" y="2085975"/>
              <a:ext cx="1905000" cy="381000"/>
              <a:chOff x="3581400" y="2057400"/>
              <a:chExt cx="1905000" cy="381000"/>
            </a:xfrm>
          </p:grpSpPr>
          <p:sp>
            <p:nvSpPr>
              <p:cNvPr id="22" name="Left-Right Arrow 22"/>
              <p:cNvSpPr/>
              <p:nvPr/>
            </p:nvSpPr>
            <p:spPr bwMode="auto">
              <a:xfrm>
                <a:off x="3581400" y="2057400"/>
                <a:ext cx="1905000" cy="381000"/>
              </a:xfrm>
              <a:prstGeom prst="leftRightArrow">
                <a:avLst/>
              </a:prstGeom>
              <a:solidFill>
                <a:srgbClr val="3333FF"/>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a:lstStyle/>
              <a:p>
                <a:pPr eaLnBrk="1" hangingPunct="1">
                  <a:spcBef>
                    <a:spcPct val="50000"/>
                  </a:spcBef>
                  <a:defRPr/>
                </a:pPr>
                <a:endParaRPr lang="en-US" sz="1050" dirty="0">
                  <a:cs typeface="Arial" charset="0"/>
                </a:endParaRPr>
              </a:p>
            </p:txBody>
          </p:sp>
          <p:sp>
            <p:nvSpPr>
              <p:cNvPr id="23" name="TextBox 23"/>
              <p:cNvSpPr txBox="1">
                <a:spLocks noChangeArrowheads="1"/>
              </p:cNvSpPr>
              <p:nvPr/>
            </p:nvSpPr>
            <p:spPr bwMode="auto">
              <a:xfrm>
                <a:off x="4114800" y="2084323"/>
                <a:ext cx="966504"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22800"/>
                  </a:buClr>
                  <a:buFont typeface="Arial" panose="020B0604020202020204" pitchFamily="34" charset="0"/>
                  <a:buChar char="▪"/>
                  <a:defRPr sz="2600">
                    <a:solidFill>
                      <a:schemeClr val="tx1"/>
                    </a:solidFill>
                    <a:latin typeface="Arial" panose="020B0604020202020204" pitchFamily="34" charset="0"/>
                  </a:defRPr>
                </a:lvl1pPr>
                <a:lvl2pPr marL="742950" indent="-285750">
                  <a:spcBef>
                    <a:spcPct val="20000"/>
                  </a:spcBef>
                  <a:buClr>
                    <a:srgbClr val="0082B4"/>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7DAA00"/>
                  </a:buClr>
                  <a:buChar char="•"/>
                  <a:defRPr sz="2000">
                    <a:solidFill>
                      <a:schemeClr val="tx1"/>
                    </a:solidFill>
                    <a:latin typeface="Arial" panose="020B0604020202020204" pitchFamily="34" charset="0"/>
                  </a:defRPr>
                </a:lvl3pPr>
                <a:lvl4pPr marL="1600200" indent="-228600">
                  <a:spcBef>
                    <a:spcPct val="20000"/>
                  </a:spcBef>
                  <a:buClr>
                    <a:srgbClr val="FF8200"/>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C42500"/>
                  </a:buClr>
                  <a:buSzPct val="75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None/>
                </a:pPr>
                <a:r>
                  <a:rPr lang="en-US" altLang="en-US" sz="1050">
                    <a:solidFill>
                      <a:schemeClr val="bg1"/>
                    </a:solidFill>
                  </a:rPr>
                  <a:t>83.5MHz</a:t>
                </a:r>
              </a:p>
            </p:txBody>
          </p:sp>
        </p:grpSp>
        <p:grpSp>
          <p:nvGrpSpPr>
            <p:cNvPr id="19" name="Group 28"/>
            <p:cNvGrpSpPr>
              <a:grpSpLocks/>
            </p:cNvGrpSpPr>
            <p:nvPr/>
          </p:nvGrpSpPr>
          <p:grpSpPr bwMode="auto">
            <a:xfrm>
              <a:off x="6472238" y="2085975"/>
              <a:ext cx="2362200" cy="381000"/>
              <a:chOff x="6553200" y="2057400"/>
              <a:chExt cx="1905000" cy="381000"/>
            </a:xfrm>
          </p:grpSpPr>
          <p:sp>
            <p:nvSpPr>
              <p:cNvPr id="20" name="Left-Right Arrow 24"/>
              <p:cNvSpPr/>
              <p:nvPr/>
            </p:nvSpPr>
            <p:spPr bwMode="auto">
              <a:xfrm>
                <a:off x="6553200" y="2057400"/>
                <a:ext cx="1905000" cy="381000"/>
              </a:xfrm>
              <a:prstGeom prst="leftRightArrow">
                <a:avLst/>
              </a:prstGeom>
              <a:solidFill>
                <a:srgbClr val="3333FF"/>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a:lstStyle/>
              <a:p>
                <a:pPr eaLnBrk="1" hangingPunct="1">
                  <a:spcBef>
                    <a:spcPct val="50000"/>
                  </a:spcBef>
                  <a:defRPr/>
                </a:pPr>
                <a:endParaRPr lang="en-US" sz="1050" dirty="0">
                  <a:cs typeface="Arial" charset="0"/>
                </a:endParaRPr>
              </a:p>
            </p:txBody>
          </p:sp>
          <p:sp>
            <p:nvSpPr>
              <p:cNvPr id="21" name="TextBox 25"/>
              <p:cNvSpPr txBox="1">
                <a:spLocks noChangeArrowheads="1"/>
              </p:cNvSpPr>
              <p:nvPr/>
            </p:nvSpPr>
            <p:spPr bwMode="auto">
              <a:xfrm>
                <a:off x="7086600" y="2084323"/>
                <a:ext cx="739795"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22800"/>
                  </a:buClr>
                  <a:buFont typeface="Arial" panose="020B0604020202020204" pitchFamily="34" charset="0"/>
                  <a:buChar char="▪"/>
                  <a:defRPr sz="2600">
                    <a:solidFill>
                      <a:schemeClr val="tx1"/>
                    </a:solidFill>
                    <a:latin typeface="Arial" panose="020B0604020202020204" pitchFamily="34" charset="0"/>
                  </a:defRPr>
                </a:lvl1pPr>
                <a:lvl2pPr marL="742950" indent="-285750">
                  <a:spcBef>
                    <a:spcPct val="20000"/>
                  </a:spcBef>
                  <a:buClr>
                    <a:srgbClr val="0082B4"/>
                  </a:buClr>
                  <a:buFont typeface="Arial" panose="020B0604020202020204" pitchFamily="34" charset="0"/>
                  <a:buChar char="-"/>
                  <a:defRPr sz="2400">
                    <a:solidFill>
                      <a:schemeClr val="tx1"/>
                    </a:solidFill>
                    <a:latin typeface="Arial" panose="020B0604020202020204" pitchFamily="34" charset="0"/>
                  </a:defRPr>
                </a:lvl2pPr>
                <a:lvl3pPr marL="1143000" indent="-228600">
                  <a:spcBef>
                    <a:spcPct val="20000"/>
                  </a:spcBef>
                  <a:buClr>
                    <a:srgbClr val="7DAA00"/>
                  </a:buClr>
                  <a:buChar char="•"/>
                  <a:defRPr sz="2000">
                    <a:solidFill>
                      <a:schemeClr val="tx1"/>
                    </a:solidFill>
                    <a:latin typeface="Arial" panose="020B0604020202020204" pitchFamily="34" charset="0"/>
                  </a:defRPr>
                </a:lvl3pPr>
                <a:lvl4pPr marL="1600200" indent="-228600">
                  <a:spcBef>
                    <a:spcPct val="20000"/>
                  </a:spcBef>
                  <a:buClr>
                    <a:srgbClr val="FF8200"/>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C42500"/>
                  </a:buClr>
                  <a:buSzPct val="75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42500"/>
                  </a:buClr>
                  <a:buSzPct val="75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None/>
                </a:pPr>
                <a:r>
                  <a:rPr lang="en-US" altLang="en-US" sz="1050">
                    <a:solidFill>
                      <a:schemeClr val="bg1"/>
                    </a:solidFill>
                  </a:rPr>
                  <a:t>150MHz</a:t>
                </a:r>
              </a:p>
            </p:txBody>
          </p:sp>
        </p:grpSp>
      </p:grpSp>
      <p:sp>
        <p:nvSpPr>
          <p:cNvPr id="2" name="Rectangle 1"/>
          <p:cNvSpPr/>
          <p:nvPr/>
        </p:nvSpPr>
        <p:spPr>
          <a:xfrm>
            <a:off x="900903" y="4083055"/>
            <a:ext cx="2033642" cy="807913"/>
          </a:xfrm>
          <a:prstGeom prst="rect">
            <a:avLst/>
          </a:prstGeom>
          <a:noFill/>
        </p:spPr>
        <p:txBody>
          <a:bodyPr wrap="square" lIns="68580" tIns="34290" rIns="68580" bIns="34290">
            <a:spAutoFit/>
          </a:bodyPr>
          <a:lstStyle/>
          <a:p>
            <a:pPr algn="ctr"/>
            <a:r>
              <a:rPr lang="en-US" sz="1600" dirty="0">
                <a:ln w="0"/>
                <a:solidFill>
                  <a:srgbClr val="FFFF00"/>
                </a:solidFill>
                <a:effectLst>
                  <a:outerShdw blurRad="38100" dist="25400" dir="5400000" algn="ctr" rotWithShape="0">
                    <a:srgbClr val="6E747A">
                      <a:alpha val="43000"/>
                    </a:srgbClr>
                  </a:outerShdw>
                </a:effectLst>
              </a:rPr>
              <a:t>Indoor </a:t>
            </a:r>
          </a:p>
          <a:p>
            <a:pPr algn="ctr"/>
            <a:r>
              <a:rPr lang="en-US" sz="1600" dirty="0">
                <a:ln w="0"/>
                <a:solidFill>
                  <a:srgbClr val="FFFF00"/>
                </a:solidFill>
                <a:effectLst>
                  <a:outerShdw blurRad="38100" dist="25400" dir="5400000" algn="ctr" rotWithShape="0">
                    <a:srgbClr val="6E747A">
                      <a:alpha val="43000"/>
                    </a:srgbClr>
                  </a:outerShdw>
                </a:effectLst>
              </a:rPr>
              <a:t>Hub and spoke </a:t>
            </a:r>
          </a:p>
          <a:p>
            <a:pPr algn="ctr"/>
            <a:r>
              <a:rPr lang="en-US" sz="1600" dirty="0">
                <a:ln w="0"/>
                <a:solidFill>
                  <a:srgbClr val="FFFF00"/>
                </a:solidFill>
                <a:effectLst>
                  <a:outerShdw blurRad="38100" dist="25400" dir="5400000" algn="ctr" rotWithShape="0">
                    <a:srgbClr val="6E747A">
                      <a:alpha val="43000"/>
                    </a:srgbClr>
                  </a:outerShdw>
                </a:effectLst>
              </a:rPr>
              <a:t>Lighting </a:t>
            </a:r>
            <a:r>
              <a:rPr lang="en-US" sz="1600" dirty="0" err="1">
                <a:ln w="0"/>
                <a:solidFill>
                  <a:srgbClr val="FFFF00"/>
                </a:solidFill>
                <a:effectLst>
                  <a:outerShdw blurRad="38100" dist="25400" dir="5400000" algn="ctr" rotWithShape="0">
                    <a:srgbClr val="6E747A">
                      <a:alpha val="43000"/>
                    </a:srgbClr>
                  </a:outerShdw>
                </a:effectLst>
              </a:rPr>
              <a:t>Contols</a:t>
            </a:r>
            <a:endParaRPr lang="en-US" sz="2700" dirty="0">
              <a:ln w="0"/>
              <a:solidFill>
                <a:srgbClr val="FFFF00"/>
              </a:solidFill>
              <a:effectLst>
                <a:outerShdw blurRad="38100" dist="25400" dir="5400000" algn="ctr" rotWithShape="0">
                  <a:srgbClr val="6E747A">
                    <a:alpha val="43000"/>
                  </a:srgbClr>
                </a:outerShdw>
              </a:effectLst>
            </a:endParaRPr>
          </a:p>
        </p:txBody>
      </p:sp>
      <p:sp>
        <p:nvSpPr>
          <p:cNvPr id="4" name="Rectangle 3"/>
          <p:cNvSpPr/>
          <p:nvPr/>
        </p:nvSpPr>
        <p:spPr>
          <a:xfrm>
            <a:off x="3468462" y="4075801"/>
            <a:ext cx="1935465" cy="684803"/>
          </a:xfrm>
          <a:prstGeom prst="rect">
            <a:avLst/>
          </a:prstGeom>
          <a:noFill/>
        </p:spPr>
        <p:txBody>
          <a:bodyPr wrap="none" lIns="68580" tIns="34290" rIns="68580" bIns="34290">
            <a:spAutoFit/>
          </a:bodyPr>
          <a:lstStyle/>
          <a:p>
            <a:pPr algn="ctr"/>
            <a:r>
              <a:rPr lang="en-US" sz="2000" dirty="0">
                <a:ln w="0"/>
                <a:solidFill>
                  <a:srgbClr val="FFFF00"/>
                </a:solidFill>
                <a:effectLst>
                  <a:outerShdw blurRad="38100" dist="25400" dir="5400000" algn="ctr" rotWithShape="0">
                    <a:srgbClr val="6E747A">
                      <a:alpha val="43000"/>
                    </a:srgbClr>
                  </a:outerShdw>
                </a:effectLst>
              </a:rPr>
              <a:t>Indoor Mesh</a:t>
            </a:r>
          </a:p>
          <a:p>
            <a:pPr algn="ctr"/>
            <a:r>
              <a:rPr lang="en-US" sz="2000" dirty="0">
                <a:ln w="0"/>
                <a:solidFill>
                  <a:srgbClr val="FFFF00"/>
                </a:solidFill>
                <a:effectLst>
                  <a:outerShdw blurRad="38100" dist="25400" dir="5400000" algn="ctr" rotWithShape="0">
                    <a:srgbClr val="6E747A">
                      <a:alpha val="43000"/>
                    </a:srgbClr>
                  </a:outerShdw>
                </a:effectLst>
              </a:rPr>
              <a:t>Lighting Control</a:t>
            </a:r>
          </a:p>
        </p:txBody>
      </p:sp>
      <p:sp>
        <p:nvSpPr>
          <p:cNvPr id="5" name="Rectangle 4"/>
          <p:cNvSpPr/>
          <p:nvPr/>
        </p:nvSpPr>
        <p:spPr>
          <a:xfrm>
            <a:off x="899038" y="4939650"/>
            <a:ext cx="2063705" cy="684803"/>
          </a:xfrm>
          <a:prstGeom prst="rect">
            <a:avLst/>
          </a:prstGeom>
          <a:noFill/>
        </p:spPr>
        <p:txBody>
          <a:bodyPr wrap="none" lIns="68580" tIns="34290" rIns="68580" bIns="34290">
            <a:spAutoFit/>
          </a:bodyPr>
          <a:lstStyle/>
          <a:p>
            <a:pPr algn="ctr"/>
            <a:r>
              <a:rPr lang="en-US" sz="2000" dirty="0">
                <a:ln w="0"/>
                <a:solidFill>
                  <a:srgbClr val="FFFF00"/>
                </a:solidFill>
                <a:effectLst>
                  <a:outerShdw blurRad="38100" dist="25400" dir="5400000" algn="ctr" rotWithShape="0">
                    <a:srgbClr val="6E747A">
                      <a:alpha val="43000"/>
                    </a:srgbClr>
                  </a:outerShdw>
                </a:effectLst>
              </a:rPr>
              <a:t>Outdoor Mesh</a:t>
            </a:r>
          </a:p>
          <a:p>
            <a:pPr algn="ctr"/>
            <a:r>
              <a:rPr lang="en-US" sz="2000" dirty="0">
                <a:ln w="0"/>
                <a:solidFill>
                  <a:srgbClr val="FFFF00"/>
                </a:solidFill>
                <a:effectLst>
                  <a:outerShdw blurRad="38100" dist="25400" dir="5400000" algn="ctr" rotWithShape="0">
                    <a:srgbClr val="6E747A">
                      <a:alpha val="43000"/>
                    </a:srgbClr>
                  </a:outerShdw>
                </a:effectLst>
              </a:rPr>
              <a:t>Lighting Controls</a:t>
            </a:r>
          </a:p>
        </p:txBody>
      </p:sp>
      <p:sp>
        <p:nvSpPr>
          <p:cNvPr id="28" name="Rectangle 27"/>
          <p:cNvSpPr/>
          <p:nvPr/>
        </p:nvSpPr>
        <p:spPr>
          <a:xfrm>
            <a:off x="3367602" y="4682509"/>
            <a:ext cx="2063706" cy="992579"/>
          </a:xfrm>
          <a:prstGeom prst="rect">
            <a:avLst/>
          </a:prstGeom>
          <a:noFill/>
        </p:spPr>
        <p:txBody>
          <a:bodyPr wrap="none" lIns="68580" tIns="34290" rIns="68580" bIns="34290">
            <a:spAutoFit/>
          </a:bodyPr>
          <a:lstStyle/>
          <a:p>
            <a:pPr algn="ctr"/>
            <a:r>
              <a:rPr lang="en-US" sz="2000" dirty="0">
                <a:ln w="0"/>
                <a:solidFill>
                  <a:srgbClr val="FFC000"/>
                </a:solidFill>
                <a:effectLst>
                  <a:outerShdw blurRad="38100" dist="25400" dir="5400000" algn="ctr" rotWithShape="0">
                    <a:srgbClr val="6E747A">
                      <a:alpha val="43000"/>
                    </a:srgbClr>
                  </a:outerShdw>
                </a:effectLst>
              </a:rPr>
              <a:t>Indoor </a:t>
            </a:r>
          </a:p>
          <a:p>
            <a:pPr algn="ctr"/>
            <a:r>
              <a:rPr lang="en-US" sz="2000" dirty="0">
                <a:ln w="0"/>
                <a:solidFill>
                  <a:srgbClr val="FFC000"/>
                </a:solidFill>
                <a:effectLst>
                  <a:outerShdw blurRad="38100" dist="25400" dir="5400000" algn="ctr" rotWithShape="0">
                    <a:srgbClr val="6E747A">
                      <a:alpha val="43000"/>
                    </a:srgbClr>
                  </a:outerShdw>
                </a:effectLst>
              </a:rPr>
              <a:t>Hub and spoke </a:t>
            </a:r>
          </a:p>
          <a:p>
            <a:pPr algn="ctr"/>
            <a:r>
              <a:rPr lang="en-US" sz="2000" dirty="0">
                <a:ln w="0"/>
                <a:solidFill>
                  <a:srgbClr val="FFC000"/>
                </a:solidFill>
                <a:effectLst>
                  <a:outerShdw blurRad="38100" dist="25400" dir="5400000" algn="ctr" rotWithShape="0">
                    <a:srgbClr val="6E747A">
                      <a:alpha val="43000"/>
                    </a:srgbClr>
                  </a:outerShdw>
                </a:effectLst>
              </a:rPr>
              <a:t>Lighting Controls</a:t>
            </a:r>
          </a:p>
        </p:txBody>
      </p:sp>
      <p:sp>
        <p:nvSpPr>
          <p:cNvPr id="29" name="TextBox 28"/>
          <p:cNvSpPr txBox="1"/>
          <p:nvPr/>
        </p:nvSpPr>
        <p:spPr>
          <a:xfrm>
            <a:off x="285137" y="1613491"/>
            <a:ext cx="4810433" cy="1131079"/>
          </a:xfrm>
          <a:prstGeom prst="rect">
            <a:avLst/>
          </a:prstGeom>
          <a:noFill/>
        </p:spPr>
        <p:txBody>
          <a:bodyPr wrap="square" rtlCol="0">
            <a:spAutoFit/>
          </a:bodyPr>
          <a:lstStyle/>
          <a:p>
            <a:r>
              <a:rPr lang="en-US" sz="1350" dirty="0"/>
              <a:t>The industrial, scientific, and medical radio </a:t>
            </a:r>
            <a:r>
              <a:rPr lang="en-US" sz="1350" b="1" dirty="0"/>
              <a:t>band</a:t>
            </a:r>
            <a:r>
              <a:rPr lang="en-US" sz="1350" dirty="0"/>
              <a:t> (</a:t>
            </a:r>
            <a:r>
              <a:rPr lang="en-US" sz="1350" b="1" dirty="0"/>
              <a:t>ISM band</a:t>
            </a:r>
            <a:r>
              <a:rPr lang="en-US" sz="1350" dirty="0"/>
              <a:t>) refers to a group of radio </a:t>
            </a:r>
            <a:r>
              <a:rPr lang="en-US" sz="1350" b="1" dirty="0"/>
              <a:t>bands</a:t>
            </a:r>
            <a:r>
              <a:rPr lang="en-US" sz="1350" dirty="0"/>
              <a:t> or parts of the radio spectrum that are internationally reserved for the use of radio frequency (RF) energy intended for scientific, medical and industrial requirements rather than for communications.</a:t>
            </a:r>
          </a:p>
        </p:txBody>
      </p:sp>
    </p:spTree>
    <p:extLst>
      <p:ext uri="{BB962C8B-B14F-4D97-AF65-F5344CB8AC3E}">
        <p14:creationId xmlns:p14="http://schemas.microsoft.com/office/powerpoint/2010/main" val="346531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81000"/>
            <a:ext cx="8260562" cy="5486400"/>
          </a:xfrm>
          <a:prstGeom prst="rect">
            <a:avLst/>
          </a:prstGeom>
        </p:spPr>
      </p:pic>
    </p:spTree>
    <p:extLst>
      <p:ext uri="{BB962C8B-B14F-4D97-AF65-F5344CB8AC3E}">
        <p14:creationId xmlns:p14="http://schemas.microsoft.com/office/powerpoint/2010/main" val="811436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Compromises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17" y="1752600"/>
            <a:ext cx="2171700" cy="21050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92" y="4343400"/>
            <a:ext cx="2143125" cy="21431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1905000"/>
            <a:ext cx="5595201" cy="4191000"/>
          </a:xfrm>
          <a:prstGeom prst="rect">
            <a:avLst/>
          </a:prstGeom>
        </p:spPr>
      </p:pic>
    </p:spTree>
    <p:extLst>
      <p:ext uri="{BB962C8B-B14F-4D97-AF65-F5344CB8AC3E}">
        <p14:creationId xmlns:p14="http://schemas.microsoft.com/office/powerpoint/2010/main" val="3741079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Jay Marshall, LC</a:t>
            </a:r>
            <a:endParaRPr lang="en-US" dirty="0"/>
          </a:p>
        </p:txBody>
      </p:sp>
      <p:sp>
        <p:nvSpPr>
          <p:cNvPr id="3" name="Content Placeholder 2"/>
          <p:cNvSpPr>
            <a:spLocks noGrp="1"/>
          </p:cNvSpPr>
          <p:nvPr>
            <p:ph idx="1"/>
          </p:nvPr>
        </p:nvSpPr>
        <p:spPr>
          <a:xfrm>
            <a:off x="152400" y="1886527"/>
            <a:ext cx="5867400" cy="4723132"/>
          </a:xfrm>
        </p:spPr>
        <p:txBody>
          <a:bodyPr>
            <a:normAutofit fontScale="85000" lnSpcReduction="10000"/>
          </a:bodyPr>
          <a:lstStyle/>
          <a:p>
            <a:pPr marL="0" indent="0">
              <a:buNone/>
            </a:pPr>
            <a:r>
              <a:rPr lang="en-US" dirty="0" smtClean="0"/>
              <a:t>Jay Marshall, </a:t>
            </a:r>
            <a:r>
              <a:rPr lang="en-US" dirty="0"/>
              <a:t>LC </a:t>
            </a:r>
            <a:endParaRPr lang="en-US" dirty="0" smtClean="0"/>
          </a:p>
          <a:p>
            <a:pPr marL="0" indent="0">
              <a:buNone/>
            </a:pPr>
            <a:r>
              <a:rPr lang="en-US" dirty="0" smtClean="0"/>
              <a:t>Principal Designer, ON2 Solutions</a:t>
            </a:r>
          </a:p>
          <a:p>
            <a:r>
              <a:rPr lang="en-US" dirty="0" smtClean="0"/>
              <a:t>20+ Years Experience</a:t>
            </a:r>
          </a:p>
          <a:p>
            <a:r>
              <a:rPr lang="en-US" dirty="0" smtClean="0"/>
              <a:t>Lighting </a:t>
            </a:r>
            <a:r>
              <a:rPr lang="en-US" dirty="0"/>
              <a:t>Certified (LC) </a:t>
            </a:r>
            <a:endParaRPr lang="en-US" dirty="0" smtClean="0"/>
          </a:p>
          <a:p>
            <a:r>
              <a:rPr lang="en-US" dirty="0" smtClean="0"/>
              <a:t>Past President of the Illuminating Engineering Society of NA – Fresno CA</a:t>
            </a:r>
          </a:p>
          <a:p>
            <a:pPr marL="0" indent="0">
              <a:buNone/>
            </a:pPr>
            <a:r>
              <a:rPr lang="en-US" dirty="0" smtClean="0"/>
              <a:t> </a:t>
            </a:r>
          </a:p>
          <a:p>
            <a:pPr marL="0" indent="0">
              <a:buNone/>
            </a:pPr>
            <a:endParaRPr lang="en-US" dirty="0"/>
          </a:p>
          <a:p>
            <a:pPr marL="0" indent="0">
              <a:buNone/>
            </a:pPr>
            <a:r>
              <a:rPr lang="en-US" dirty="0" smtClean="0"/>
              <a:t>ON2 </a:t>
            </a:r>
            <a:r>
              <a:rPr lang="en-US" dirty="0"/>
              <a:t>Solutions offers comprehensive services in all aspects of lighting; from concept to completion. </a:t>
            </a:r>
          </a:p>
          <a:p>
            <a:pPr marL="0" indent="0">
              <a:buNone/>
            </a:pPr>
            <a:r>
              <a:rPr lang="en-US" dirty="0"/>
              <a:t>We specialize in providing quality, energy efficient, and sustainable lighting solutions to our customers. Our services include innovative design, detailed energy and economic analyses, and proven project management.</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8332" y="606364"/>
            <a:ext cx="2188468" cy="2560325"/>
          </a:xfrm>
          <a:prstGeom prst="rect">
            <a:avLst/>
          </a:prstGeom>
        </p:spPr>
      </p:pic>
    </p:spTree>
    <p:extLst>
      <p:ext uri="{BB962C8B-B14F-4D97-AF65-F5344CB8AC3E}">
        <p14:creationId xmlns:p14="http://schemas.microsoft.com/office/powerpoint/2010/main" val="1666751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9419" y="506347"/>
            <a:ext cx="5549917" cy="584775"/>
          </a:xfrm>
          <a:prstGeom prst="rect">
            <a:avLst/>
          </a:prstGeom>
        </p:spPr>
        <p:txBody>
          <a:bodyPr wrap="none">
            <a:spAutoFit/>
          </a:bodyPr>
          <a:lstStyle/>
          <a:p>
            <a:r>
              <a:rPr lang="en-US" sz="3200" b="1" i="1" u="sng" dirty="0">
                <a:solidFill>
                  <a:schemeClr val="tx2">
                    <a:lumMod val="75000"/>
                  </a:schemeClr>
                </a:solidFill>
              </a:rPr>
              <a:t>Right</a:t>
            </a:r>
            <a:r>
              <a:rPr lang="en-US" sz="3200" dirty="0">
                <a:solidFill>
                  <a:srgbClr val="0000FF"/>
                </a:solidFill>
              </a:rPr>
              <a:t> results, the </a:t>
            </a:r>
            <a:r>
              <a:rPr lang="en-US" sz="3200" b="1" i="1" u="sng" dirty="0">
                <a:solidFill>
                  <a:schemeClr val="tx2">
                    <a:lumMod val="75000"/>
                  </a:schemeClr>
                </a:solidFill>
              </a:rPr>
              <a:t>Right</a:t>
            </a:r>
            <a:r>
              <a:rPr lang="en-US" sz="3200" dirty="0">
                <a:solidFill>
                  <a:schemeClr val="tx2">
                    <a:lumMod val="75000"/>
                  </a:schemeClr>
                </a:solidFill>
              </a:rPr>
              <a:t> </a:t>
            </a:r>
            <a:r>
              <a:rPr lang="en-US" sz="3200" dirty="0">
                <a:solidFill>
                  <a:srgbClr val="0000FF"/>
                </a:solidFill>
              </a:rPr>
              <a:t>way.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8983" y="6096001"/>
            <a:ext cx="2036417" cy="621754"/>
          </a:xfrm>
          <a:prstGeom prst="rect">
            <a:avLst/>
          </a:prstGeom>
        </p:spPr>
      </p:pic>
      <p:sp>
        <p:nvSpPr>
          <p:cNvPr id="12" name="Rectangle 11"/>
          <p:cNvSpPr/>
          <p:nvPr/>
        </p:nvSpPr>
        <p:spPr>
          <a:xfrm>
            <a:off x="5029200" y="1121723"/>
            <a:ext cx="50196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10200" y="1828800"/>
            <a:ext cx="403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10201" y="2196920"/>
            <a:ext cx="4419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5671807" y="2399525"/>
            <a:ext cx="4105276" cy="560692"/>
          </a:xfrm>
          <a:prstGeom prst="rect">
            <a:avLst/>
          </a:prstGeom>
        </p:spPr>
      </p:pic>
      <p:pic>
        <p:nvPicPr>
          <p:cNvPr id="16" name="Picture 15"/>
          <p:cNvPicPr>
            <a:picLocks noChangeAspect="1"/>
          </p:cNvPicPr>
          <p:nvPr/>
        </p:nvPicPr>
        <p:blipFill>
          <a:blip r:embed="rId3"/>
          <a:stretch>
            <a:fillRect/>
          </a:stretch>
        </p:blipFill>
        <p:spPr>
          <a:xfrm>
            <a:off x="6010732" y="2819402"/>
            <a:ext cx="3828135" cy="648774"/>
          </a:xfrm>
          <a:prstGeom prst="rect">
            <a:avLst/>
          </a:prstGeom>
        </p:spPr>
      </p:pic>
      <p:pic>
        <p:nvPicPr>
          <p:cNvPr id="17" name="Picture 16"/>
          <p:cNvPicPr>
            <a:picLocks noChangeAspect="1"/>
          </p:cNvPicPr>
          <p:nvPr/>
        </p:nvPicPr>
        <p:blipFill>
          <a:blip r:embed="rId3"/>
          <a:stretch>
            <a:fillRect/>
          </a:stretch>
        </p:blipFill>
        <p:spPr>
          <a:xfrm>
            <a:off x="6324600" y="3146435"/>
            <a:ext cx="3124200" cy="784810"/>
          </a:xfrm>
          <a:prstGeom prst="rect">
            <a:avLst/>
          </a:prstGeom>
        </p:spPr>
      </p:pic>
      <p:pic>
        <p:nvPicPr>
          <p:cNvPr id="11" name="Picture 10"/>
          <p:cNvPicPr>
            <a:picLocks noChangeAspect="1"/>
          </p:cNvPicPr>
          <p:nvPr/>
        </p:nvPicPr>
        <p:blipFill>
          <a:blip r:embed="rId3"/>
          <a:stretch>
            <a:fillRect/>
          </a:stretch>
        </p:blipFill>
        <p:spPr>
          <a:xfrm>
            <a:off x="6729083" y="3850473"/>
            <a:ext cx="3048000" cy="784810"/>
          </a:xfrm>
          <a:prstGeom prst="rect">
            <a:avLst/>
          </a:prstGeom>
        </p:spPr>
      </p:pic>
      <p:pic>
        <p:nvPicPr>
          <p:cNvPr id="5" name="Picture 4"/>
          <p:cNvPicPr>
            <a:picLocks noChangeAspect="1"/>
          </p:cNvPicPr>
          <p:nvPr/>
        </p:nvPicPr>
        <p:blipFill>
          <a:blip r:embed="rId4"/>
          <a:stretch>
            <a:fillRect/>
          </a:stretch>
        </p:blipFill>
        <p:spPr>
          <a:xfrm>
            <a:off x="1347856" y="1406891"/>
            <a:ext cx="6411541" cy="4179900"/>
          </a:xfrm>
          <a:prstGeom prst="rect">
            <a:avLst/>
          </a:prstGeom>
        </p:spPr>
      </p:pic>
    </p:spTree>
    <p:extLst>
      <p:ext uri="{BB962C8B-B14F-4D97-AF65-F5344CB8AC3E}">
        <p14:creationId xmlns:p14="http://schemas.microsoft.com/office/powerpoint/2010/main" val="2469365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940" y="1295400"/>
            <a:ext cx="6416842" cy="4267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5935618"/>
            <a:ext cx="2009775" cy="922381"/>
          </a:xfrm>
          <a:prstGeom prst="rect">
            <a:avLst/>
          </a:prstGeom>
        </p:spPr>
      </p:pic>
    </p:spTree>
    <p:extLst>
      <p:ext uri="{BB962C8B-B14F-4D97-AF65-F5344CB8AC3E}">
        <p14:creationId xmlns:p14="http://schemas.microsoft.com/office/powerpoint/2010/main" val="739839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1371600" y="1981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04800" y="685800"/>
            <a:ext cx="4648200" cy="533400"/>
          </a:xfrm>
          <a:prstGeom prst="rect">
            <a:avLst/>
          </a:prstGeom>
        </p:spPr>
        <p:txBody>
          <a:bodyPr wrap="square">
            <a:spAutoFit/>
          </a:bodyPr>
          <a:lstStyle/>
          <a:p>
            <a:r>
              <a:rPr lang="en-US" sz="2800" dirty="0">
                <a:solidFill>
                  <a:srgbClr val="C00000"/>
                </a:solidFill>
              </a:rPr>
              <a:t>Lighting Design Objectives</a:t>
            </a:r>
          </a:p>
        </p:txBody>
      </p:sp>
    </p:spTree>
    <p:extLst>
      <p:ext uri="{BB962C8B-B14F-4D97-AF65-F5344CB8AC3E}">
        <p14:creationId xmlns:p14="http://schemas.microsoft.com/office/powerpoint/2010/main" val="1122983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479" y="457200"/>
            <a:ext cx="8544609" cy="582650"/>
          </a:xfrm>
        </p:spPr>
        <p:txBody>
          <a:bodyPr>
            <a:normAutofit fontScale="90000"/>
          </a:bodyPr>
          <a:lstStyle/>
          <a:p>
            <a:r>
              <a:rPr lang="en-US" dirty="0" smtClean="0"/>
              <a:t>What are your lighting objectives?</a:t>
            </a:r>
            <a:r>
              <a:rPr lang="en-US" dirty="0"/>
              <a:t>	</a:t>
            </a:r>
            <a:br>
              <a:rPr lang="en-US" dirty="0"/>
            </a:br>
            <a:r>
              <a:rPr lang="en-US" dirty="0" smtClean="0"/>
              <a:t>    </a:t>
            </a:r>
            <a:r>
              <a:rPr lang="en-US" dirty="0" smtClean="0">
                <a:solidFill>
                  <a:srgbClr val="92D050"/>
                </a:solidFill>
              </a:rPr>
              <a:t>Energy </a:t>
            </a:r>
            <a:r>
              <a:rPr lang="en-US" dirty="0">
                <a:solidFill>
                  <a:srgbClr val="92D050"/>
                </a:solidFill>
              </a:rPr>
              <a:t>Conservation?</a:t>
            </a:r>
            <a:r>
              <a:rPr lang="en-US" dirty="0">
                <a:solidFill>
                  <a:schemeClr val="tx1">
                    <a:lumMod val="50000"/>
                    <a:lumOff val="50000"/>
                  </a:schemeClr>
                </a:solidFill>
              </a:rPr>
              <a:t/>
            </a:r>
            <a:br>
              <a:rPr lang="en-US" dirty="0">
                <a:solidFill>
                  <a:schemeClr val="tx1">
                    <a:lumMod val="50000"/>
                    <a:lumOff val="50000"/>
                  </a:schemeClr>
                </a:solidFill>
              </a:rPr>
            </a:br>
            <a:r>
              <a:rPr lang="en-US" dirty="0">
                <a:solidFill>
                  <a:schemeClr val="tx1">
                    <a:lumMod val="50000"/>
                    <a:lumOff val="50000"/>
                  </a:schemeClr>
                </a:solidFill>
              </a:rPr>
              <a:t> </a:t>
            </a:r>
            <a:r>
              <a:rPr lang="en-US" dirty="0" smtClean="0">
                <a:solidFill>
                  <a:schemeClr val="tx1">
                    <a:lumMod val="50000"/>
                    <a:lumOff val="50000"/>
                  </a:schemeClr>
                </a:solidFill>
              </a:rPr>
              <a:t>     Qualitative </a:t>
            </a:r>
            <a:r>
              <a:rPr lang="en-US" dirty="0">
                <a:solidFill>
                  <a:schemeClr val="tx1">
                    <a:lumMod val="50000"/>
                    <a:lumOff val="50000"/>
                  </a:schemeClr>
                </a:solidFill>
              </a:rPr>
              <a:t>Improvements?</a:t>
            </a:r>
            <a:br>
              <a:rPr lang="en-US" dirty="0">
                <a:solidFill>
                  <a:schemeClr val="tx1">
                    <a:lumMod val="50000"/>
                    <a:lumOff val="50000"/>
                  </a:schemeClr>
                </a:solidFill>
              </a:rPr>
            </a:br>
            <a:r>
              <a:rPr lang="en-US" dirty="0" smtClean="0">
                <a:solidFill>
                  <a:schemeClr val="tx1">
                    <a:lumMod val="50000"/>
                    <a:lumOff val="50000"/>
                  </a:schemeClr>
                </a:solidFill>
              </a:rPr>
              <a:t>         </a:t>
            </a:r>
            <a:r>
              <a:rPr lang="en-US" dirty="0" smtClean="0">
                <a:solidFill>
                  <a:schemeClr val="bg1">
                    <a:lumMod val="50000"/>
                  </a:schemeClr>
                </a:solidFill>
              </a:rPr>
              <a:t>Quantitative Improvements?</a:t>
            </a:r>
            <a:r>
              <a:rPr lang="en-US" dirty="0" smtClean="0"/>
              <a:t/>
            </a:r>
            <a:br>
              <a:rPr lang="en-US" dirty="0" smtClean="0"/>
            </a:br>
            <a:r>
              <a:rPr lang="en-US" dirty="0"/>
              <a:t> </a:t>
            </a:r>
            <a:r>
              <a:rPr lang="en-US" dirty="0" smtClean="0"/>
              <a:t>       </a:t>
            </a:r>
            <a:endParaRPr lang="en-US" dirty="0"/>
          </a:p>
        </p:txBody>
      </p:sp>
      <p:sp>
        <p:nvSpPr>
          <p:cNvPr id="9" name="TextBox 8"/>
          <p:cNvSpPr txBox="1"/>
          <p:nvPr/>
        </p:nvSpPr>
        <p:spPr>
          <a:xfrm>
            <a:off x="5890863" y="6437783"/>
            <a:ext cx="3570383" cy="369332"/>
          </a:xfrm>
          <a:prstGeom prst="rect">
            <a:avLst/>
          </a:prstGeom>
          <a:noFill/>
        </p:spPr>
        <p:txBody>
          <a:bodyPr wrap="square" rtlCol="0">
            <a:spAutoFit/>
          </a:bodyPr>
          <a:lstStyle/>
          <a:p>
            <a:r>
              <a:rPr lang="en-US" dirty="0"/>
              <a:t>IESNA </a:t>
            </a:r>
            <a:r>
              <a:rPr lang="en-US" dirty="0" smtClean="0"/>
              <a:t>Handbook 10</a:t>
            </a:r>
            <a:r>
              <a:rPr lang="en-US" baseline="30000" dirty="0" smtClean="0"/>
              <a:t>th</a:t>
            </a:r>
            <a:r>
              <a:rPr lang="en-US" dirty="0" smtClean="0"/>
              <a:t> Edition</a:t>
            </a:r>
            <a:endParaRPr lang="en-US" dirty="0"/>
          </a:p>
        </p:txBody>
      </p:sp>
      <p:sp>
        <p:nvSpPr>
          <p:cNvPr id="10" name="TextBox 9"/>
          <p:cNvSpPr txBox="1"/>
          <p:nvPr/>
        </p:nvSpPr>
        <p:spPr>
          <a:xfrm>
            <a:off x="1211179" y="5791200"/>
            <a:ext cx="3505200" cy="369332"/>
          </a:xfrm>
          <a:prstGeom prst="rect">
            <a:avLst/>
          </a:prstGeom>
          <a:noFill/>
        </p:spPr>
        <p:txBody>
          <a:bodyPr wrap="square" rtlCol="0">
            <a:spAutoFit/>
          </a:bodyPr>
          <a:lstStyle/>
          <a:p>
            <a:r>
              <a:rPr lang="en-US" dirty="0"/>
              <a:t>Lighting Software </a:t>
            </a:r>
            <a:r>
              <a:rPr lang="en-US" dirty="0" smtClean="0"/>
              <a:t>Analysis</a:t>
            </a:r>
            <a:endParaRPr lang="en-US" dirty="0"/>
          </a:p>
        </p:txBody>
      </p:sp>
      <p:pic>
        <p:nvPicPr>
          <p:cNvPr id="6" name="Picture 5"/>
          <p:cNvPicPr>
            <a:picLocks noChangeAspect="1"/>
          </p:cNvPicPr>
          <p:nvPr/>
        </p:nvPicPr>
        <p:blipFill>
          <a:blip r:embed="rId3"/>
          <a:stretch>
            <a:fillRect/>
          </a:stretch>
        </p:blipFill>
        <p:spPr>
          <a:xfrm>
            <a:off x="668744" y="3123672"/>
            <a:ext cx="4023572" cy="2591328"/>
          </a:xfrm>
          <a:prstGeom prst="rect">
            <a:avLst/>
          </a:prstGeom>
        </p:spPr>
      </p:pic>
      <p:pic>
        <p:nvPicPr>
          <p:cNvPr id="12" name="Picture 11"/>
          <p:cNvPicPr>
            <a:picLocks noChangeAspect="1"/>
          </p:cNvPicPr>
          <p:nvPr/>
        </p:nvPicPr>
        <p:blipFill>
          <a:blip r:embed="rId4"/>
          <a:stretch>
            <a:fillRect/>
          </a:stretch>
        </p:blipFill>
        <p:spPr>
          <a:xfrm>
            <a:off x="6248400" y="2973820"/>
            <a:ext cx="2478688" cy="3358622"/>
          </a:xfrm>
          <a:prstGeom prst="rect">
            <a:avLst/>
          </a:prstGeom>
        </p:spPr>
      </p:pic>
    </p:spTree>
    <p:extLst>
      <p:ext uri="{BB962C8B-B14F-4D97-AF65-F5344CB8AC3E}">
        <p14:creationId xmlns:p14="http://schemas.microsoft.com/office/powerpoint/2010/main" val="13009037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1524000" y="1828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78409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914400"/>
            <a:ext cx="7543800" cy="5470303"/>
          </a:xfrm>
        </p:spPr>
      </p:pic>
    </p:spTree>
    <p:extLst>
      <p:ext uri="{BB962C8B-B14F-4D97-AF65-F5344CB8AC3E}">
        <p14:creationId xmlns:p14="http://schemas.microsoft.com/office/powerpoint/2010/main" val="2661208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33400" y="1371600"/>
            <a:ext cx="8046156" cy="4525963"/>
          </a:xfrm>
        </p:spPr>
      </p:pic>
    </p:spTree>
    <p:extLst>
      <p:ext uri="{BB962C8B-B14F-4D97-AF65-F5344CB8AC3E}">
        <p14:creationId xmlns:p14="http://schemas.microsoft.com/office/powerpoint/2010/main" val="12509770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9372600" cy="990600"/>
          </a:xfrm>
        </p:spPr>
        <p:txBody>
          <a:bodyPr>
            <a:normAutofit/>
          </a:bodyPr>
          <a:lstStyle/>
          <a:p>
            <a:r>
              <a:rPr lang="en-US" dirty="0" smtClean="0">
                <a:solidFill>
                  <a:srgbClr val="C00000"/>
                </a:solidFill>
              </a:rPr>
              <a:t>Introducing </a:t>
            </a:r>
            <a:r>
              <a:rPr lang="en-US" dirty="0">
                <a:solidFill>
                  <a:srgbClr val="C00000"/>
                </a:solidFill>
              </a:rPr>
              <a:t>light into a</a:t>
            </a:r>
            <a:r>
              <a:rPr lang="en-US" dirty="0" smtClean="0">
                <a:solidFill>
                  <a:srgbClr val="C00000"/>
                </a:solidFill>
              </a:rPr>
              <a:t> </a:t>
            </a:r>
            <a:r>
              <a:rPr lang="en-US" dirty="0">
                <a:solidFill>
                  <a:srgbClr val="C00000"/>
                </a:solidFill>
              </a:rPr>
              <a:t>space </a:t>
            </a:r>
            <a:r>
              <a:rPr lang="en-US" dirty="0" smtClean="0">
                <a:solidFill>
                  <a:srgbClr val="C00000"/>
                </a:solidFill>
              </a:rPr>
              <a:t>matters.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752600"/>
            <a:ext cx="7620000" cy="4762500"/>
          </a:xfrm>
          <a:prstGeom prst="rect">
            <a:avLst/>
          </a:prstGeom>
        </p:spPr>
      </p:pic>
    </p:spTree>
    <p:extLst>
      <p:ext uri="{BB962C8B-B14F-4D97-AF65-F5344CB8AC3E}">
        <p14:creationId xmlns:p14="http://schemas.microsoft.com/office/powerpoint/2010/main" val="16716724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9005" y="2260586"/>
            <a:ext cx="2092654" cy="2099747"/>
            <a:chOff x="253993" y="2260586"/>
            <a:chExt cx="2497666" cy="2506132"/>
          </a:xfrm>
        </p:grpSpPr>
        <p:sp>
          <p:nvSpPr>
            <p:cNvPr id="6" name="Rectangle 5"/>
            <p:cNvSpPr/>
            <p:nvPr/>
          </p:nvSpPr>
          <p:spPr bwMode="auto">
            <a:xfrm>
              <a:off x="275967" y="2267377"/>
              <a:ext cx="2453719" cy="2478967"/>
            </a:xfrm>
            <a:prstGeom prst="rect">
              <a:avLst/>
            </a:prstGeom>
            <a:solidFill>
              <a:schemeClr val="bg1">
                <a:lumMod val="65000"/>
              </a:schemeClr>
            </a:solidFill>
            <a:ln w="57150"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7" name="Oval 6"/>
            <p:cNvSpPr/>
            <p:nvPr/>
          </p:nvSpPr>
          <p:spPr bwMode="auto">
            <a:xfrm>
              <a:off x="253993" y="2260586"/>
              <a:ext cx="1245171" cy="1249671"/>
            </a:xfrm>
            <a:prstGeom prst="ellipse">
              <a:avLst/>
            </a:prstGeom>
            <a:solidFill>
              <a:srgbClr val="FFFF66"/>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8" name="Oval 7"/>
            <p:cNvSpPr/>
            <p:nvPr/>
          </p:nvSpPr>
          <p:spPr bwMode="auto">
            <a:xfrm>
              <a:off x="253994" y="3510256"/>
              <a:ext cx="1245171" cy="1249671"/>
            </a:xfrm>
            <a:prstGeom prst="ellipse">
              <a:avLst/>
            </a:prstGeom>
            <a:solidFill>
              <a:srgbClr val="FFFF66"/>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Oval 9"/>
            <p:cNvSpPr/>
            <p:nvPr/>
          </p:nvSpPr>
          <p:spPr bwMode="auto">
            <a:xfrm>
              <a:off x="1506488" y="2267377"/>
              <a:ext cx="1245171" cy="1249671"/>
            </a:xfrm>
            <a:prstGeom prst="ellipse">
              <a:avLst/>
            </a:prstGeom>
            <a:solidFill>
              <a:srgbClr val="FFFF66"/>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Oval 10"/>
            <p:cNvSpPr/>
            <p:nvPr/>
          </p:nvSpPr>
          <p:spPr bwMode="auto">
            <a:xfrm>
              <a:off x="1506488" y="3517047"/>
              <a:ext cx="1245171" cy="1249671"/>
            </a:xfrm>
            <a:prstGeom prst="ellipse">
              <a:avLst/>
            </a:prstGeom>
            <a:solidFill>
              <a:srgbClr val="FFFF66"/>
            </a:solidFill>
            <a:ln w="571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grpSp>
        <p:nvGrpSpPr>
          <p:cNvPr id="3" name="Group 2"/>
          <p:cNvGrpSpPr/>
          <p:nvPr/>
        </p:nvGrpSpPr>
        <p:grpSpPr>
          <a:xfrm>
            <a:off x="3233762" y="1934841"/>
            <a:ext cx="2610972" cy="2636026"/>
            <a:chOff x="3013567" y="1934840"/>
            <a:chExt cx="3116300" cy="3146203"/>
          </a:xfrm>
        </p:grpSpPr>
        <p:sp>
          <p:nvSpPr>
            <p:cNvPr id="15" name="Rectangle 14"/>
            <p:cNvSpPr/>
            <p:nvPr/>
          </p:nvSpPr>
          <p:spPr bwMode="auto">
            <a:xfrm>
              <a:off x="3340912" y="2267378"/>
              <a:ext cx="2453719" cy="2478967"/>
            </a:xfrm>
            <a:prstGeom prst="rect">
              <a:avLst/>
            </a:prstGeom>
            <a:solidFill>
              <a:schemeClr val="bg1">
                <a:lumMod val="65000"/>
              </a:schemeClr>
            </a:solidFill>
            <a:ln w="57150"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9" name="Oval 18"/>
            <p:cNvSpPr/>
            <p:nvPr/>
          </p:nvSpPr>
          <p:spPr bwMode="auto">
            <a:xfrm>
              <a:off x="3013567" y="1960238"/>
              <a:ext cx="1837832" cy="1816937"/>
            </a:xfrm>
            <a:prstGeom prst="ellipse">
              <a:avLst/>
            </a:prstGeom>
            <a:solidFill>
              <a:srgbClr val="FFFF00">
                <a:alpha val="52000"/>
              </a:srgbClr>
            </a:solidFill>
            <a:ln w="6350"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1" name="Oval 30"/>
            <p:cNvSpPr/>
            <p:nvPr/>
          </p:nvSpPr>
          <p:spPr bwMode="auto">
            <a:xfrm>
              <a:off x="3013569" y="3238704"/>
              <a:ext cx="1837832" cy="1816937"/>
            </a:xfrm>
            <a:prstGeom prst="ellipse">
              <a:avLst/>
            </a:prstGeom>
            <a:solidFill>
              <a:srgbClr val="FFFF00">
                <a:alpha val="52000"/>
              </a:srgbClr>
            </a:solidFill>
            <a:ln w="6350"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3" name="Oval 32"/>
            <p:cNvSpPr/>
            <p:nvPr/>
          </p:nvSpPr>
          <p:spPr bwMode="auto">
            <a:xfrm>
              <a:off x="4292034" y="3264106"/>
              <a:ext cx="1837832" cy="1816937"/>
            </a:xfrm>
            <a:prstGeom prst="ellipse">
              <a:avLst/>
            </a:prstGeom>
            <a:solidFill>
              <a:srgbClr val="FFFF00">
                <a:alpha val="52000"/>
              </a:srgbClr>
            </a:solidFill>
            <a:ln w="6350"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4" name="Oval 33"/>
            <p:cNvSpPr/>
            <p:nvPr/>
          </p:nvSpPr>
          <p:spPr bwMode="auto">
            <a:xfrm>
              <a:off x="4292036" y="1934840"/>
              <a:ext cx="1837831" cy="1833885"/>
            </a:xfrm>
            <a:prstGeom prst="ellipse">
              <a:avLst/>
            </a:prstGeom>
            <a:solidFill>
              <a:srgbClr val="FFFF00">
                <a:alpha val="52000"/>
              </a:srgbClr>
            </a:solidFill>
            <a:ln w="6350"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grpSp>
        <p:nvGrpSpPr>
          <p:cNvPr id="4" name="Group 3"/>
          <p:cNvGrpSpPr/>
          <p:nvPr/>
        </p:nvGrpSpPr>
        <p:grpSpPr>
          <a:xfrm>
            <a:off x="6465893" y="2267376"/>
            <a:ext cx="2060039" cy="2072775"/>
            <a:chOff x="6414327" y="2267376"/>
            <a:chExt cx="2458739" cy="2473940"/>
          </a:xfrm>
        </p:grpSpPr>
        <p:sp>
          <p:nvSpPr>
            <p:cNvPr id="21" name="Rectangle 20"/>
            <p:cNvSpPr/>
            <p:nvPr/>
          </p:nvSpPr>
          <p:spPr bwMode="auto">
            <a:xfrm>
              <a:off x="6414327" y="2267377"/>
              <a:ext cx="2453719" cy="2473939"/>
            </a:xfrm>
            <a:prstGeom prst="rect">
              <a:avLst/>
            </a:prstGeom>
            <a:solidFill>
              <a:schemeClr val="bg1">
                <a:lumMod val="65000"/>
              </a:schemeClr>
            </a:solidFill>
            <a:ln w="317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29" name="Straight Connector 28"/>
            <p:cNvCxnSpPr>
              <a:stCxn id="21" idx="0"/>
              <a:endCxn id="21" idx="2"/>
            </p:cNvCxnSpPr>
            <p:nvPr/>
          </p:nvCxnSpPr>
          <p:spPr bwMode="auto">
            <a:xfrm rot="16200000" flipH="1">
              <a:off x="6404217" y="3504346"/>
              <a:ext cx="2473939" cy="0"/>
            </a:xfrm>
            <a:prstGeom prst="line">
              <a:avLst/>
            </a:prstGeom>
            <a:noFill/>
            <a:ln w="6350" cap="flat" cmpd="sng" algn="ctr">
              <a:solidFill>
                <a:srgbClr val="0000FF"/>
              </a:solidFill>
              <a:prstDash val="solid"/>
              <a:round/>
              <a:headEnd type="none" w="med" len="med"/>
              <a:tailEnd type="none" w="med" len="med"/>
            </a:ln>
            <a:effectLst/>
          </p:spPr>
        </p:cxnSp>
        <p:sp>
          <p:nvSpPr>
            <p:cNvPr id="35" name="Rectangle 34"/>
            <p:cNvSpPr/>
            <p:nvPr/>
          </p:nvSpPr>
          <p:spPr bwMode="auto">
            <a:xfrm>
              <a:off x="6417733" y="2277517"/>
              <a:ext cx="1227667" cy="1219200"/>
            </a:xfrm>
            <a:prstGeom prst="rect">
              <a:avLst/>
            </a:prstGeom>
            <a:solidFill>
              <a:srgbClr val="FFFF66">
                <a:alpha val="96000"/>
              </a:srgbClr>
            </a:solidFill>
            <a:ln w="6350"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6" name="Rectangle 35"/>
            <p:cNvSpPr/>
            <p:nvPr/>
          </p:nvSpPr>
          <p:spPr bwMode="auto">
            <a:xfrm>
              <a:off x="6417733" y="3496717"/>
              <a:ext cx="1227667" cy="1236134"/>
            </a:xfrm>
            <a:prstGeom prst="rect">
              <a:avLst/>
            </a:prstGeom>
            <a:solidFill>
              <a:srgbClr val="FFFF66">
                <a:alpha val="96000"/>
              </a:srgbClr>
            </a:solidFill>
            <a:ln w="6350"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0" name="Rectangle 39"/>
            <p:cNvSpPr/>
            <p:nvPr/>
          </p:nvSpPr>
          <p:spPr bwMode="auto">
            <a:xfrm>
              <a:off x="7645399" y="2277517"/>
              <a:ext cx="1227667" cy="1219200"/>
            </a:xfrm>
            <a:prstGeom prst="rect">
              <a:avLst/>
            </a:prstGeom>
            <a:solidFill>
              <a:srgbClr val="FFFF66">
                <a:alpha val="96000"/>
              </a:srgbClr>
            </a:solidFill>
            <a:ln w="6350"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1" name="Rectangle 40"/>
            <p:cNvSpPr/>
            <p:nvPr/>
          </p:nvSpPr>
          <p:spPr bwMode="auto">
            <a:xfrm>
              <a:off x="7645399" y="3496717"/>
              <a:ext cx="1227667" cy="1236134"/>
            </a:xfrm>
            <a:prstGeom prst="rect">
              <a:avLst/>
            </a:prstGeom>
            <a:solidFill>
              <a:srgbClr val="FFFF66">
                <a:alpha val="96000"/>
              </a:srgbClr>
            </a:solidFill>
            <a:ln w="6350"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sp>
        <p:nvSpPr>
          <p:cNvPr id="44" name="TextBox 43"/>
          <p:cNvSpPr txBox="1"/>
          <p:nvPr/>
        </p:nvSpPr>
        <p:spPr>
          <a:xfrm>
            <a:off x="611967" y="4589652"/>
            <a:ext cx="2192866" cy="646331"/>
          </a:xfrm>
          <a:prstGeom prst="rect">
            <a:avLst/>
          </a:prstGeom>
          <a:noFill/>
        </p:spPr>
        <p:txBody>
          <a:bodyPr wrap="square" rtlCol="0">
            <a:spAutoFit/>
          </a:bodyPr>
          <a:lstStyle/>
          <a:p>
            <a:pPr algn="ctr"/>
            <a:r>
              <a:rPr lang="en-US" sz="1800" dirty="0">
                <a:solidFill>
                  <a:srgbClr val="404040"/>
                </a:solidFill>
                <a:latin typeface="Symbol" charset="2"/>
                <a:cs typeface="Symbol" charset="2"/>
              </a:rPr>
              <a:t>p</a:t>
            </a:r>
            <a:r>
              <a:rPr lang="en-US" sz="1800" dirty="0">
                <a:solidFill>
                  <a:srgbClr val="404040"/>
                </a:solidFill>
                <a:latin typeface="Century Gothic"/>
                <a:cs typeface="Century Gothic"/>
              </a:rPr>
              <a:t>/4 = </a:t>
            </a:r>
            <a:br>
              <a:rPr lang="en-US" sz="1800" dirty="0">
                <a:solidFill>
                  <a:srgbClr val="404040"/>
                </a:solidFill>
                <a:latin typeface="Century Gothic"/>
                <a:cs typeface="Century Gothic"/>
              </a:rPr>
            </a:br>
            <a:r>
              <a:rPr lang="en-US" sz="1800" dirty="0">
                <a:solidFill>
                  <a:srgbClr val="404040"/>
                </a:solidFill>
                <a:latin typeface="Century Gothic"/>
                <a:cs typeface="Century Gothic"/>
              </a:rPr>
              <a:t>78% Coverage</a:t>
            </a:r>
          </a:p>
        </p:txBody>
      </p:sp>
      <p:sp>
        <p:nvSpPr>
          <p:cNvPr id="45" name="TextBox 44"/>
          <p:cNvSpPr txBox="1"/>
          <p:nvPr/>
        </p:nvSpPr>
        <p:spPr>
          <a:xfrm>
            <a:off x="3508026" y="4578201"/>
            <a:ext cx="2192866" cy="646331"/>
          </a:xfrm>
          <a:prstGeom prst="rect">
            <a:avLst/>
          </a:prstGeom>
          <a:noFill/>
        </p:spPr>
        <p:txBody>
          <a:bodyPr wrap="square" rtlCol="0">
            <a:spAutoFit/>
          </a:bodyPr>
          <a:lstStyle/>
          <a:p>
            <a:pPr algn="ctr"/>
            <a:r>
              <a:rPr lang="en-US" sz="1800" dirty="0">
                <a:solidFill>
                  <a:srgbClr val="404040"/>
                </a:solidFill>
                <a:latin typeface="Century Gothic"/>
                <a:cs typeface="Century Gothic"/>
              </a:rPr>
              <a:t>(</a:t>
            </a:r>
            <a:r>
              <a:rPr lang="en-US" sz="1800" dirty="0">
                <a:solidFill>
                  <a:srgbClr val="404040"/>
                </a:solidFill>
                <a:latin typeface="Symbol" charset="2"/>
                <a:cs typeface="Symbol" charset="2"/>
              </a:rPr>
              <a:t>p</a:t>
            </a:r>
            <a:r>
              <a:rPr lang="en-US" sz="1800" dirty="0">
                <a:solidFill>
                  <a:srgbClr val="404040"/>
                </a:solidFill>
                <a:latin typeface="Century Gothic"/>
                <a:cs typeface="Century Gothic"/>
              </a:rPr>
              <a:t>/2)-1 = </a:t>
            </a:r>
            <a:br>
              <a:rPr lang="en-US" sz="1800" dirty="0">
                <a:solidFill>
                  <a:srgbClr val="404040"/>
                </a:solidFill>
                <a:latin typeface="Century Gothic"/>
                <a:cs typeface="Century Gothic"/>
              </a:rPr>
            </a:br>
            <a:r>
              <a:rPr lang="en-US" sz="1800" dirty="0">
                <a:solidFill>
                  <a:srgbClr val="404040"/>
                </a:solidFill>
                <a:latin typeface="Century Gothic"/>
                <a:cs typeface="Century Gothic"/>
              </a:rPr>
              <a:t>157% Coverage</a:t>
            </a:r>
          </a:p>
        </p:txBody>
      </p:sp>
      <p:sp>
        <p:nvSpPr>
          <p:cNvPr id="46" name="TextBox 45"/>
          <p:cNvSpPr txBox="1"/>
          <p:nvPr/>
        </p:nvSpPr>
        <p:spPr>
          <a:xfrm>
            <a:off x="6413277" y="4855202"/>
            <a:ext cx="2192866" cy="369332"/>
          </a:xfrm>
          <a:prstGeom prst="rect">
            <a:avLst/>
          </a:prstGeom>
          <a:noFill/>
        </p:spPr>
        <p:txBody>
          <a:bodyPr wrap="square" rtlCol="0">
            <a:spAutoFit/>
          </a:bodyPr>
          <a:lstStyle/>
          <a:p>
            <a:pPr algn="ctr"/>
            <a:r>
              <a:rPr lang="en-US" sz="1800" dirty="0">
                <a:solidFill>
                  <a:srgbClr val="404040"/>
                </a:solidFill>
                <a:latin typeface="Century Gothic"/>
                <a:cs typeface="Century Gothic"/>
              </a:rPr>
              <a:t>100% Coverage</a:t>
            </a:r>
          </a:p>
        </p:txBody>
      </p:sp>
      <p:sp>
        <p:nvSpPr>
          <p:cNvPr id="26" name="TextBox 25"/>
          <p:cNvSpPr txBox="1"/>
          <p:nvPr/>
        </p:nvSpPr>
        <p:spPr>
          <a:xfrm>
            <a:off x="1" y="6544632"/>
            <a:ext cx="3233762" cy="261610"/>
          </a:xfrm>
          <a:prstGeom prst="rect">
            <a:avLst/>
          </a:prstGeom>
          <a:noFill/>
        </p:spPr>
        <p:txBody>
          <a:bodyPr wrap="square" rtlCol="0">
            <a:spAutoFit/>
          </a:bodyPr>
          <a:lstStyle/>
          <a:p>
            <a:pPr algn="r"/>
            <a:r>
              <a:rPr lang="en-US" sz="1100" dirty="0">
                <a:latin typeface="Century Gothic"/>
                <a:cs typeface="Century Gothic"/>
              </a:rPr>
              <a:t>Source: United States Department of Energy </a:t>
            </a:r>
          </a:p>
        </p:txBody>
      </p:sp>
      <p:sp>
        <p:nvSpPr>
          <p:cNvPr id="32" name="Slide Number Placeholder 5"/>
          <p:cNvSpPr>
            <a:spLocks noGrp="1"/>
          </p:cNvSpPr>
          <p:nvPr>
            <p:ph type="sldNum" sz="quarter" idx="4294967295"/>
          </p:nvPr>
        </p:nvSpPr>
        <p:spPr>
          <a:xfrm>
            <a:off x="8686800" y="6492875"/>
            <a:ext cx="355600" cy="365125"/>
          </a:xfrm>
          <a:prstGeom prst="rect">
            <a:avLst/>
          </a:prstGeom>
        </p:spPr>
        <p:txBody>
          <a:bodyPr vert="horz" lIns="91440" tIns="45720" rIns="91440" bIns="45720" rtlCol="0" anchor="ctr"/>
          <a:lstStyle>
            <a:lvl1pPr algn="r">
              <a:defRPr sz="1050">
                <a:solidFill>
                  <a:schemeClr val="tx1">
                    <a:lumMod val="65000"/>
                    <a:lumOff val="35000"/>
                  </a:schemeClr>
                </a:solidFill>
                <a:latin typeface="Frutiger 45 Light"/>
              </a:defRPr>
            </a:lvl1pPr>
          </a:lstStyle>
          <a:p>
            <a:fld id="{FD0E5F07-6402-7C46-BD21-F9514E1171D1}" type="slidenum">
              <a:rPr lang="en-US" smtClean="0"/>
              <a:pPr/>
              <a:t>49</a:t>
            </a:fld>
            <a:endParaRPr lang="en-US" dirty="0"/>
          </a:p>
        </p:txBody>
      </p:sp>
      <p:sp>
        <p:nvSpPr>
          <p:cNvPr id="5" name="Rectangle 4"/>
          <p:cNvSpPr/>
          <p:nvPr/>
        </p:nvSpPr>
        <p:spPr>
          <a:xfrm>
            <a:off x="457200" y="444676"/>
            <a:ext cx="5785045" cy="646331"/>
          </a:xfrm>
          <a:prstGeom prst="rect">
            <a:avLst/>
          </a:prstGeom>
        </p:spPr>
        <p:txBody>
          <a:bodyPr wrap="none">
            <a:spAutoFit/>
          </a:bodyPr>
          <a:lstStyle/>
          <a:p>
            <a:r>
              <a:rPr lang="en-US" sz="3600" dirty="0">
                <a:solidFill>
                  <a:srgbClr val="C00000"/>
                </a:solidFill>
                <a:latin typeface="Arial" panose="020B0604020202020204" pitchFamily="34" charset="0"/>
              </a:rPr>
              <a:t>Fitted Target Efficacy (FTE)</a:t>
            </a:r>
            <a:endParaRPr lang="en-US" sz="3600" dirty="0">
              <a:solidFill>
                <a:srgbClr val="C00000"/>
              </a:solidFill>
            </a:endParaRPr>
          </a:p>
        </p:txBody>
      </p:sp>
    </p:spTree>
    <p:extLst>
      <p:ext uri="{BB962C8B-B14F-4D97-AF65-F5344CB8AC3E}">
        <p14:creationId xmlns:p14="http://schemas.microsoft.com/office/powerpoint/2010/main" val="3310415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533400"/>
            <a:ext cx="8491235" cy="6172200"/>
          </a:xfrm>
          <a:prstGeom prst="rect">
            <a:avLst/>
          </a:prstGeom>
        </p:spPr>
      </p:pic>
    </p:spTree>
    <p:extLst>
      <p:ext uri="{BB962C8B-B14F-4D97-AF65-F5344CB8AC3E}">
        <p14:creationId xmlns:p14="http://schemas.microsoft.com/office/powerpoint/2010/main" val="3487521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1752600"/>
            <a:ext cx="5562601" cy="4982875"/>
          </a:xfrm>
          <a:prstGeom prst="rect">
            <a:avLst/>
          </a:prstGeom>
        </p:spPr>
      </p:pic>
      <p:pic>
        <p:nvPicPr>
          <p:cNvPr id="2" name="Picture 1"/>
          <p:cNvPicPr>
            <a:picLocks noChangeAspect="1"/>
          </p:cNvPicPr>
          <p:nvPr/>
        </p:nvPicPr>
        <p:blipFill>
          <a:blip r:embed="rId3"/>
          <a:stretch>
            <a:fillRect/>
          </a:stretch>
        </p:blipFill>
        <p:spPr>
          <a:xfrm>
            <a:off x="304800" y="609600"/>
            <a:ext cx="2286000" cy="1733550"/>
          </a:xfrm>
          <a:prstGeom prst="rect">
            <a:avLst/>
          </a:prstGeom>
        </p:spPr>
      </p:pic>
      <p:pic>
        <p:nvPicPr>
          <p:cNvPr id="3" name="Picture 2"/>
          <p:cNvPicPr>
            <a:picLocks noChangeAspect="1"/>
          </p:cNvPicPr>
          <p:nvPr/>
        </p:nvPicPr>
        <p:blipFill>
          <a:blip r:embed="rId4"/>
          <a:stretch>
            <a:fillRect/>
          </a:stretch>
        </p:blipFill>
        <p:spPr>
          <a:xfrm>
            <a:off x="6677026" y="609600"/>
            <a:ext cx="2343150" cy="1733550"/>
          </a:xfrm>
          <a:prstGeom prst="rect">
            <a:avLst/>
          </a:prstGeom>
        </p:spPr>
      </p:pic>
    </p:spTree>
    <p:extLst>
      <p:ext uri="{BB962C8B-B14F-4D97-AF65-F5344CB8AC3E}">
        <p14:creationId xmlns:p14="http://schemas.microsoft.com/office/powerpoint/2010/main" val="514400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609600"/>
          </a:xfrm>
        </p:spPr>
        <p:txBody>
          <a:bodyPr>
            <a:normAutofit/>
          </a:bodyPr>
          <a:lstStyle/>
          <a:p>
            <a:pPr marL="0" indent="0">
              <a:buNone/>
            </a:pPr>
            <a:r>
              <a:rPr lang="en-US" dirty="0">
                <a:solidFill>
                  <a:srgbClr val="C00000"/>
                </a:solidFill>
              </a:rPr>
              <a:t>How well does the luminaire </a:t>
            </a:r>
            <a:r>
              <a:rPr lang="en-US" dirty="0" smtClean="0">
                <a:solidFill>
                  <a:srgbClr val="C00000"/>
                </a:solidFill>
              </a:rPr>
              <a:t>distribute light </a:t>
            </a:r>
            <a:r>
              <a:rPr lang="en-US" dirty="0">
                <a:solidFill>
                  <a:srgbClr val="C00000"/>
                </a:solidFill>
              </a:rPr>
              <a:t>to the task?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29752"/>
            <a:ext cx="8229600" cy="4581897"/>
          </a:xfrm>
          <a:prstGeom prst="rect">
            <a:avLst/>
          </a:prstGeom>
        </p:spPr>
      </p:pic>
      <p:sp>
        <p:nvSpPr>
          <p:cNvPr id="6" name="Rectangle 5"/>
          <p:cNvSpPr/>
          <p:nvPr/>
        </p:nvSpPr>
        <p:spPr>
          <a:xfrm>
            <a:off x="609600" y="5562600"/>
            <a:ext cx="1638300" cy="542472"/>
          </a:xfrm>
          <a:prstGeom prst="rect">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5909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usco light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733800"/>
            <a:ext cx="4337203"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62000" y="609600"/>
            <a:ext cx="7620000" cy="2552700"/>
          </a:xfrm>
          <a:prstGeom prst="rect">
            <a:avLst/>
          </a:prstGeom>
        </p:spPr>
      </p:pic>
      <p:pic>
        <p:nvPicPr>
          <p:cNvPr id="1028" name="Picture 4" descr="Image result for LED luminaire and internal opti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237472"/>
            <a:ext cx="3619500" cy="188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492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095" y="609601"/>
            <a:ext cx="7126705" cy="533400"/>
          </a:xfrm>
        </p:spPr>
        <p:txBody>
          <a:bodyPr/>
          <a:lstStyle/>
          <a:p>
            <a:endParaRPr lang="en-US" dirty="0">
              <a:solidFill>
                <a:srgbClr val="C00000"/>
              </a:solidFill>
            </a:endParaRPr>
          </a:p>
        </p:txBody>
      </p:sp>
      <p:pic>
        <p:nvPicPr>
          <p:cNvPr id="12" name="Picture 11"/>
          <p:cNvPicPr>
            <a:picLocks noChangeAspect="1"/>
          </p:cNvPicPr>
          <p:nvPr/>
        </p:nvPicPr>
        <p:blipFill>
          <a:blip r:embed="rId3"/>
          <a:stretch>
            <a:fillRect/>
          </a:stretch>
        </p:blipFill>
        <p:spPr>
          <a:xfrm>
            <a:off x="990600" y="1524000"/>
            <a:ext cx="7130479" cy="4886326"/>
          </a:xfrm>
          <a:prstGeom prst="rect">
            <a:avLst/>
          </a:prstGeom>
        </p:spPr>
      </p:pic>
    </p:spTree>
    <p:extLst>
      <p:ext uri="{BB962C8B-B14F-4D97-AF65-F5344CB8AC3E}">
        <p14:creationId xmlns:p14="http://schemas.microsoft.com/office/powerpoint/2010/main" val="3790049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p:cNvSpPr>
          <p:nvPr>
            <p:ph type="body" idx="4294967295"/>
          </p:nvPr>
        </p:nvSpPr>
        <p:spPr>
          <a:xfrm>
            <a:off x="152400" y="685800"/>
            <a:ext cx="8229600" cy="4876800"/>
          </a:xfrm>
        </p:spPr>
        <p:txBody>
          <a:bodyPr/>
          <a:lstStyle/>
          <a:p>
            <a:pPr>
              <a:buFont typeface="Arial" panose="020B0604020202020204" pitchFamily="34" charset="0"/>
              <a:buNone/>
            </a:pPr>
            <a:r>
              <a:rPr lang="en-US" altLang="en-US" sz="3600" dirty="0">
                <a:solidFill>
                  <a:srgbClr val="C00000"/>
                </a:solidFill>
              </a:rPr>
              <a:t>Is Vertical Illumination Important?</a:t>
            </a:r>
          </a:p>
          <a:p>
            <a:pPr>
              <a:buFont typeface="Arial" panose="020B0604020202020204" pitchFamily="34" charset="0"/>
              <a:buNone/>
            </a:pPr>
            <a:endParaRPr lang="en-US" altLang="en-US" dirty="0"/>
          </a:p>
        </p:txBody>
      </p:sp>
      <p:sp>
        <p:nvSpPr>
          <p:cNvPr id="15364" name="Text Box 9"/>
          <p:cNvSpPr txBox="1">
            <a:spLocks noChangeArrowheads="1"/>
          </p:cNvSpPr>
          <p:nvPr/>
        </p:nvSpPr>
        <p:spPr bwMode="auto">
          <a:xfrm>
            <a:off x="308978" y="5302250"/>
            <a:ext cx="11857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Arial Narrow" panose="020B0606020202030204" pitchFamily="34" charset="0"/>
              </a:rPr>
              <a:t>Luminaire A</a:t>
            </a:r>
          </a:p>
        </p:txBody>
      </p:sp>
      <p:sp>
        <p:nvSpPr>
          <p:cNvPr id="15365" name="Text Box 10"/>
          <p:cNvSpPr txBox="1">
            <a:spLocks noChangeArrowheads="1"/>
          </p:cNvSpPr>
          <p:nvPr/>
        </p:nvSpPr>
        <p:spPr bwMode="auto">
          <a:xfrm>
            <a:off x="4800600" y="5302250"/>
            <a:ext cx="11961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Arial Narrow" panose="020B0606020202030204" pitchFamily="34" charset="0"/>
              </a:rPr>
              <a:t>Luminaire B</a:t>
            </a:r>
          </a:p>
        </p:txBody>
      </p:sp>
      <p:pic>
        <p:nvPicPr>
          <p:cNvPr id="15366" name="Picture 9" descr="F:\WORK\FY11 NATL SALES CONF\PPT\BREAKOUTS\Indoor\Images\Acuity-Competitor-3DView-rounded fixtu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538" y="1905000"/>
            <a:ext cx="417195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0" descr="F:\WORK\FY11 NATL SALES CONF\PPT\BREAKOUTS\Indoor\Images\Acuity-HolophaneI2-3D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78" y="1905000"/>
            <a:ext cx="417195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6068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6149" y="1905000"/>
            <a:ext cx="3944885" cy="2658385"/>
          </a:xfrm>
          <a:prstGeom prst="rect">
            <a:avLst/>
          </a:prstGeom>
        </p:spPr>
      </p:pic>
      <p:pic>
        <p:nvPicPr>
          <p:cNvPr id="5" name="Picture 4"/>
          <p:cNvPicPr>
            <a:picLocks noChangeAspect="1"/>
          </p:cNvPicPr>
          <p:nvPr/>
        </p:nvPicPr>
        <p:blipFill>
          <a:blip r:embed="rId4"/>
          <a:stretch>
            <a:fillRect/>
          </a:stretch>
        </p:blipFill>
        <p:spPr>
          <a:xfrm>
            <a:off x="4800600" y="1905000"/>
            <a:ext cx="3928062" cy="2658385"/>
          </a:xfrm>
          <a:prstGeom prst="rect">
            <a:avLst/>
          </a:prstGeom>
        </p:spPr>
      </p:pic>
      <p:sp>
        <p:nvSpPr>
          <p:cNvPr id="8" name="TextBox 7"/>
          <p:cNvSpPr txBox="1"/>
          <p:nvPr/>
        </p:nvSpPr>
        <p:spPr>
          <a:xfrm>
            <a:off x="5659731" y="4487439"/>
            <a:ext cx="2209800" cy="807913"/>
          </a:xfrm>
          <a:prstGeom prst="rect">
            <a:avLst/>
          </a:prstGeom>
          <a:noFill/>
        </p:spPr>
        <p:txBody>
          <a:bodyPr wrap="square" rtlCol="0">
            <a:spAutoFit/>
          </a:bodyPr>
          <a:lstStyle/>
          <a:p>
            <a:r>
              <a:rPr lang="en-US" sz="3300" dirty="0"/>
              <a:t>Volumetric</a:t>
            </a:r>
          </a:p>
          <a:p>
            <a:endParaRPr lang="en-US" sz="1350" dirty="0"/>
          </a:p>
        </p:txBody>
      </p:sp>
      <p:sp>
        <p:nvSpPr>
          <p:cNvPr id="9" name="TextBox 8"/>
          <p:cNvSpPr txBox="1"/>
          <p:nvPr/>
        </p:nvSpPr>
        <p:spPr>
          <a:xfrm>
            <a:off x="1464415" y="4483428"/>
            <a:ext cx="1951175" cy="600164"/>
          </a:xfrm>
          <a:prstGeom prst="rect">
            <a:avLst/>
          </a:prstGeom>
          <a:noFill/>
        </p:spPr>
        <p:txBody>
          <a:bodyPr wrap="none" rtlCol="0">
            <a:spAutoFit/>
          </a:bodyPr>
          <a:lstStyle/>
          <a:p>
            <a:r>
              <a:rPr lang="en-US" sz="3300" dirty="0"/>
              <a:t>Parabolic</a:t>
            </a:r>
          </a:p>
        </p:txBody>
      </p:sp>
      <p:sp>
        <p:nvSpPr>
          <p:cNvPr id="3" name="Rectangle 2"/>
          <p:cNvSpPr/>
          <p:nvPr/>
        </p:nvSpPr>
        <p:spPr>
          <a:xfrm>
            <a:off x="-29570" y="6611779"/>
            <a:ext cx="3465213" cy="246221"/>
          </a:xfrm>
          <a:prstGeom prst="rect">
            <a:avLst/>
          </a:prstGeom>
        </p:spPr>
        <p:txBody>
          <a:bodyPr wrap="square">
            <a:spAutoFit/>
          </a:bodyPr>
          <a:lstStyle/>
          <a:p>
            <a:r>
              <a:rPr lang="en-US" sz="1000" dirty="0"/>
              <a:t>Images: Courtesy of  Acuity Brands Lighting</a:t>
            </a:r>
          </a:p>
        </p:txBody>
      </p:sp>
    </p:spTree>
    <p:extLst>
      <p:ext uri="{BB962C8B-B14F-4D97-AF65-F5344CB8AC3E}">
        <p14:creationId xmlns:p14="http://schemas.microsoft.com/office/powerpoint/2010/main" val="33946572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1371600" y="1981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03658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031631"/>
            <a:ext cx="8382000" cy="3845169"/>
          </a:xfrm>
        </p:spPr>
      </p:pic>
      <p:sp>
        <p:nvSpPr>
          <p:cNvPr id="8" name="Rectangle 7"/>
          <p:cNvSpPr/>
          <p:nvPr/>
        </p:nvSpPr>
        <p:spPr>
          <a:xfrm>
            <a:off x="3429000" y="3429000"/>
            <a:ext cx="51816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5029200" y="3962400"/>
            <a:ext cx="3399401" cy="2543176"/>
          </a:xfrm>
          <a:prstGeom prst="rect">
            <a:avLst/>
          </a:prstGeom>
        </p:spPr>
      </p:pic>
    </p:spTree>
    <p:extLst>
      <p:ext uri="{BB962C8B-B14F-4D97-AF65-F5344CB8AC3E}">
        <p14:creationId xmlns:p14="http://schemas.microsoft.com/office/powerpoint/2010/main" val="12610135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lx_Aerial_LED-small-insert"/>
          <p:cNvPicPr>
            <a:picLocks noChangeAspect="1" noChangeArrowheads="1"/>
          </p:cNvPicPr>
          <p:nvPr/>
        </p:nvPicPr>
        <p:blipFill>
          <a:blip r:embed="rId2" cstate="screen"/>
          <a:srcRect/>
          <a:stretch>
            <a:fillRect/>
          </a:stretch>
        </p:blipFill>
        <p:spPr bwMode="auto">
          <a:xfrm>
            <a:off x="4680494" y="1918194"/>
            <a:ext cx="4009250" cy="4293475"/>
          </a:xfrm>
          <a:prstGeom prst="rect">
            <a:avLst/>
          </a:prstGeom>
          <a:noFill/>
        </p:spPr>
      </p:pic>
      <p:pic>
        <p:nvPicPr>
          <p:cNvPr id="10" name="Picture 9" descr="Alx_Aerial_HID-small-insert"/>
          <p:cNvPicPr>
            <a:picLocks noChangeAspect="1" noChangeArrowheads="1"/>
          </p:cNvPicPr>
          <p:nvPr/>
        </p:nvPicPr>
        <p:blipFill>
          <a:blip r:embed="rId3" cstate="screen"/>
          <a:srcRect/>
          <a:stretch>
            <a:fillRect/>
          </a:stretch>
        </p:blipFill>
        <p:spPr bwMode="auto">
          <a:xfrm>
            <a:off x="380998" y="1918194"/>
            <a:ext cx="4093355" cy="4293475"/>
          </a:xfrm>
          <a:prstGeom prst="rect">
            <a:avLst/>
          </a:prstGeom>
          <a:noFill/>
        </p:spPr>
      </p:pic>
      <p:sp>
        <p:nvSpPr>
          <p:cNvPr id="5" name="Title 1"/>
          <p:cNvSpPr>
            <a:spLocks noGrp="1"/>
          </p:cNvSpPr>
          <p:nvPr>
            <p:ph type="title"/>
          </p:nvPr>
        </p:nvSpPr>
        <p:spPr>
          <a:xfrm>
            <a:off x="1246576" y="6250229"/>
            <a:ext cx="2362200" cy="533400"/>
          </a:xfrm>
        </p:spPr>
        <p:txBody>
          <a:bodyPr>
            <a:normAutofit fontScale="90000"/>
          </a:bodyPr>
          <a:lstStyle/>
          <a:p>
            <a:r>
              <a:rPr lang="en-US" dirty="0" smtClean="0">
                <a:solidFill>
                  <a:srgbClr val="000099"/>
                </a:solidFill>
              </a:rPr>
              <a:t>137 Watts </a:t>
            </a:r>
            <a:endParaRPr lang="en-US" dirty="0">
              <a:solidFill>
                <a:srgbClr val="000099"/>
              </a:solidFill>
            </a:endParaRPr>
          </a:p>
        </p:txBody>
      </p:sp>
      <p:sp>
        <p:nvSpPr>
          <p:cNvPr id="2" name="TextBox 1"/>
          <p:cNvSpPr txBox="1"/>
          <p:nvPr/>
        </p:nvSpPr>
        <p:spPr>
          <a:xfrm>
            <a:off x="5562600" y="6211669"/>
            <a:ext cx="2245038" cy="646331"/>
          </a:xfrm>
          <a:prstGeom prst="rect">
            <a:avLst/>
          </a:prstGeom>
          <a:noFill/>
        </p:spPr>
        <p:txBody>
          <a:bodyPr wrap="none" rtlCol="0">
            <a:spAutoFit/>
          </a:bodyPr>
          <a:lstStyle/>
          <a:p>
            <a:r>
              <a:rPr lang="en-US" sz="3600" dirty="0" smtClean="0">
                <a:solidFill>
                  <a:srgbClr val="000099"/>
                </a:solidFill>
              </a:rPr>
              <a:t>131 Watts</a:t>
            </a:r>
            <a:endParaRPr lang="en-US" sz="3600" dirty="0">
              <a:solidFill>
                <a:srgbClr val="000099"/>
              </a:solidFill>
            </a:endParaRPr>
          </a:p>
        </p:txBody>
      </p:sp>
      <p:pic>
        <p:nvPicPr>
          <p:cNvPr id="4" name="Picture 3"/>
          <p:cNvPicPr>
            <a:picLocks noChangeAspect="1"/>
          </p:cNvPicPr>
          <p:nvPr/>
        </p:nvPicPr>
        <p:blipFill>
          <a:blip r:embed="rId4"/>
          <a:stretch>
            <a:fillRect/>
          </a:stretch>
        </p:blipFill>
        <p:spPr>
          <a:xfrm>
            <a:off x="360946" y="485114"/>
            <a:ext cx="4149126" cy="1394520"/>
          </a:xfrm>
          <a:prstGeom prst="rect">
            <a:avLst/>
          </a:prstGeom>
        </p:spPr>
      </p:pic>
    </p:spTree>
    <p:extLst>
      <p:ext uri="{BB962C8B-B14F-4D97-AF65-F5344CB8AC3E}">
        <p14:creationId xmlns:p14="http://schemas.microsoft.com/office/powerpoint/2010/main" val="3037851710"/>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1371600" y="1981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1475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  </a:t>
            </a:r>
          </a:p>
        </p:txBody>
      </p:sp>
      <p:sp>
        <p:nvSpPr>
          <p:cNvPr id="3" name="Title 2"/>
          <p:cNvSpPr>
            <a:spLocks noGrp="1"/>
          </p:cNvSpPr>
          <p:nvPr>
            <p:ph type="title"/>
          </p:nvPr>
        </p:nvSpPr>
        <p:spPr/>
        <p:txBody>
          <a:bodyPr>
            <a:normAutofit fontScale="90000"/>
          </a:bodyPr>
          <a:lstStyle/>
          <a:p>
            <a:r>
              <a:rPr lang="en-US" dirty="0"/>
              <a:t>Lots of information on LED’s is available</a:t>
            </a:r>
          </a:p>
        </p:txBody>
      </p:sp>
      <p:pic>
        <p:nvPicPr>
          <p:cNvPr id="4" name="Picture 3"/>
          <p:cNvPicPr>
            <a:picLocks noChangeAspect="1"/>
          </p:cNvPicPr>
          <p:nvPr/>
        </p:nvPicPr>
        <p:blipFill>
          <a:blip r:embed="rId3"/>
          <a:stretch>
            <a:fillRect/>
          </a:stretch>
        </p:blipFill>
        <p:spPr>
          <a:xfrm>
            <a:off x="508508" y="1149635"/>
            <a:ext cx="8126984" cy="455873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5824136"/>
            <a:ext cx="829872" cy="83119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98202"/>
            <a:ext cx="929102" cy="92910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7800" y="5731383"/>
            <a:ext cx="1328134" cy="104775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9600" y="5824136"/>
            <a:ext cx="1248459" cy="922428"/>
          </a:xfrm>
          <a:prstGeom prst="rect">
            <a:avLst/>
          </a:prstGeom>
        </p:spPr>
      </p:pic>
      <p:sp>
        <p:nvSpPr>
          <p:cNvPr id="9" name="TextBox 8"/>
          <p:cNvSpPr txBox="1"/>
          <p:nvPr/>
        </p:nvSpPr>
        <p:spPr>
          <a:xfrm>
            <a:off x="5981187" y="5970365"/>
            <a:ext cx="1447800" cy="584775"/>
          </a:xfrm>
          <a:prstGeom prst="rect">
            <a:avLst/>
          </a:prstGeom>
          <a:solidFill>
            <a:srgbClr val="FF0000"/>
          </a:solidFill>
        </p:spPr>
        <p:txBody>
          <a:bodyPr wrap="square" rtlCol="0">
            <a:spAutoFit/>
          </a:bodyPr>
          <a:lstStyle/>
          <a:p>
            <a:r>
              <a:rPr lang="en-US" sz="3200" dirty="0"/>
              <a:t>TM-21</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2115" y="5741580"/>
            <a:ext cx="913754" cy="913754"/>
          </a:xfrm>
          <a:prstGeom prst="rect">
            <a:avLst/>
          </a:prstGeom>
        </p:spPr>
      </p:pic>
    </p:spTree>
    <p:extLst>
      <p:ext uri="{BB962C8B-B14F-4D97-AF65-F5344CB8AC3E}">
        <p14:creationId xmlns:p14="http://schemas.microsoft.com/office/powerpoint/2010/main" val="5838699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2362200"/>
            <a:ext cx="8229600" cy="309559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684" y="811783"/>
            <a:ext cx="3207327" cy="3100834"/>
          </a:xfrm>
          <a:prstGeom prst="rect">
            <a:avLst/>
          </a:prstGeom>
        </p:spPr>
      </p:pic>
    </p:spTree>
    <p:extLst>
      <p:ext uri="{BB962C8B-B14F-4D97-AF65-F5344CB8AC3E}">
        <p14:creationId xmlns:p14="http://schemas.microsoft.com/office/powerpoint/2010/main" val="18970703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762000"/>
            <a:ext cx="8305800" cy="5691742"/>
          </a:xfrm>
          <a:prstGeom prst="rect">
            <a:avLst/>
          </a:prstGeom>
        </p:spPr>
      </p:pic>
    </p:spTree>
    <p:extLst>
      <p:ext uri="{BB962C8B-B14F-4D97-AF65-F5344CB8AC3E}">
        <p14:creationId xmlns:p14="http://schemas.microsoft.com/office/powerpoint/2010/main" val="371374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1371600" y="1981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5098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pointing at the m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352800"/>
            <a:ext cx="52070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light swit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33399"/>
            <a:ext cx="5029200" cy="335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7240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685800"/>
            <a:ext cx="7696200" cy="5772150"/>
          </a:xfrm>
          <a:prstGeom prst="rect">
            <a:avLst/>
          </a:prstGeom>
        </p:spPr>
      </p:pic>
    </p:spTree>
    <p:extLst>
      <p:ext uri="{BB962C8B-B14F-4D97-AF65-F5344CB8AC3E}">
        <p14:creationId xmlns:p14="http://schemas.microsoft.com/office/powerpoint/2010/main" val="32266346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685800"/>
            <a:ext cx="8305800" cy="6140308"/>
          </a:xfrm>
          <a:prstGeom prst="rect">
            <a:avLst/>
          </a:prstGeom>
        </p:spPr>
      </p:pic>
    </p:spTree>
    <p:extLst>
      <p:ext uri="{BB962C8B-B14F-4D97-AF65-F5344CB8AC3E}">
        <p14:creationId xmlns:p14="http://schemas.microsoft.com/office/powerpoint/2010/main" val="35075738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4294967295"/>
          </p:nvPr>
        </p:nvSpPr>
        <p:spPr>
          <a:xfrm>
            <a:off x="7239000" y="64008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0DB7D64D-7282-40CF-9033-950257E7B05E}" type="slidenum">
              <a:rPr lang="en-US" smtClean="0"/>
              <a:pPr/>
              <a:t>66</a:t>
            </a:fld>
            <a:endParaRPr lang="en-US"/>
          </a:p>
        </p:txBody>
      </p:sp>
      <p:pic>
        <p:nvPicPr>
          <p:cNvPr id="5837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b="-46"/>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2" name="Rectangle 4"/>
          <p:cNvSpPr>
            <a:spLocks noChangeArrowheads="1"/>
          </p:cNvSpPr>
          <p:nvPr/>
        </p:nvSpPr>
        <p:spPr bwMode="auto">
          <a:xfrm rot="20580000">
            <a:off x="3838684" y="996950"/>
            <a:ext cx="496888" cy="444500"/>
          </a:xfrm>
          <a:prstGeom prst="rect">
            <a:avLst/>
          </a:prstGeom>
          <a:gradFill rotWithShape="1">
            <a:gsLst>
              <a:gs pos="0">
                <a:srgbClr val="000000">
                  <a:alpha val="29999"/>
                </a:srgbClr>
              </a:gs>
              <a:gs pos="100000">
                <a:srgbClr val="FFFFFF">
                  <a:alpha val="0"/>
                </a:srgbClr>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384" name="Rectangle 6"/>
          <p:cNvSpPr>
            <a:spLocks noChangeArrowheads="1"/>
          </p:cNvSpPr>
          <p:nvPr/>
        </p:nvSpPr>
        <p:spPr bwMode="auto">
          <a:xfrm rot="20604582">
            <a:off x="-568442" y="-784770"/>
            <a:ext cx="4660233" cy="2998145"/>
          </a:xfrm>
          <a:prstGeom prst="rect">
            <a:avLst/>
          </a:prstGeom>
          <a:gradFill rotWithShape="1">
            <a:gsLst>
              <a:gs pos="92000">
                <a:srgbClr val="000000">
                  <a:alpha val="77000"/>
                </a:srgbClr>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387" name="AutoShape 9"/>
          <p:cNvSpPr>
            <a:spLocks noChangeArrowheads="1"/>
          </p:cNvSpPr>
          <p:nvPr/>
        </p:nvSpPr>
        <p:spPr bwMode="auto">
          <a:xfrm rot="4380000">
            <a:off x="4056172" y="855663"/>
            <a:ext cx="573088" cy="169863"/>
          </a:xfrm>
          <a:prstGeom prst="rtTriangle">
            <a:avLst/>
          </a:prstGeom>
          <a:gradFill rotWithShape="1">
            <a:gsLst>
              <a:gs pos="0">
                <a:schemeClr val="tx1">
                  <a:alpha val="39998"/>
                </a:schemeClr>
              </a:gs>
              <a:gs pos="100000">
                <a:schemeClr val="tx1">
                  <a:alpha val="0"/>
                </a:schemeClr>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58388" name="Rectangle 10"/>
          <p:cNvSpPr>
            <a:spLocks noChangeArrowheads="1"/>
          </p:cNvSpPr>
          <p:nvPr/>
        </p:nvSpPr>
        <p:spPr bwMode="auto">
          <a:xfrm rot="20574519">
            <a:off x="4159359" y="568325"/>
            <a:ext cx="139700" cy="10636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Freeform 21"/>
          <p:cNvSpPr/>
          <p:nvPr/>
        </p:nvSpPr>
        <p:spPr>
          <a:xfrm>
            <a:off x="7899621" y="1614115"/>
            <a:ext cx="1311965" cy="886570"/>
          </a:xfrm>
          <a:custGeom>
            <a:avLst/>
            <a:gdLst>
              <a:gd name="connsiteX0" fmla="*/ 0 w 1311965"/>
              <a:gd name="connsiteY0" fmla="*/ 830911 h 886570"/>
              <a:gd name="connsiteX1" fmla="*/ 457200 w 1311965"/>
              <a:gd name="connsiteY1" fmla="*/ 636104 h 886570"/>
              <a:gd name="connsiteX2" fmla="*/ 500932 w 1311965"/>
              <a:gd name="connsiteY2" fmla="*/ 345882 h 886570"/>
              <a:gd name="connsiteX3" fmla="*/ 1311965 w 1311965"/>
              <a:gd name="connsiteY3" fmla="*/ 0 h 886570"/>
              <a:gd name="connsiteX4" fmla="*/ 1300038 w 1311965"/>
              <a:gd name="connsiteY4" fmla="*/ 584421 h 886570"/>
              <a:gd name="connsiteX5" fmla="*/ 7951 w 1311965"/>
              <a:gd name="connsiteY5" fmla="*/ 886570 h 886570"/>
              <a:gd name="connsiteX6" fmla="*/ 0 w 1311965"/>
              <a:gd name="connsiteY6" fmla="*/ 830911 h 88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965" h="886570">
                <a:moveTo>
                  <a:pt x="0" y="830911"/>
                </a:moveTo>
                <a:lnTo>
                  <a:pt x="457200" y="636104"/>
                </a:lnTo>
                <a:lnTo>
                  <a:pt x="500932" y="345882"/>
                </a:lnTo>
                <a:lnTo>
                  <a:pt x="1311965" y="0"/>
                </a:lnTo>
                <a:lnTo>
                  <a:pt x="1300038" y="584421"/>
                </a:lnTo>
                <a:lnTo>
                  <a:pt x="7951" y="886570"/>
                </a:lnTo>
                <a:lnTo>
                  <a:pt x="0" y="830911"/>
                </a:lnTo>
                <a:close/>
              </a:path>
            </a:pathLst>
          </a:cu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
          <p:cNvSpPr>
            <a:spLocks noChangeArrowheads="1"/>
          </p:cNvSpPr>
          <p:nvPr/>
        </p:nvSpPr>
        <p:spPr bwMode="auto">
          <a:xfrm rot="4613199">
            <a:off x="6756961" y="3332354"/>
            <a:ext cx="4774076" cy="2656811"/>
          </a:xfrm>
          <a:prstGeom prst="rect">
            <a:avLst/>
          </a:prstGeom>
          <a:gradFill rotWithShape="1">
            <a:gsLst>
              <a:gs pos="75000">
                <a:srgbClr val="000000">
                  <a:alpha val="83000"/>
                </a:srgbClr>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23"/>
          <p:cNvSpPr/>
          <p:nvPr/>
        </p:nvSpPr>
        <p:spPr>
          <a:xfrm>
            <a:off x="3959051" y="-60290"/>
            <a:ext cx="753626" cy="1276141"/>
          </a:xfrm>
          <a:custGeom>
            <a:avLst/>
            <a:gdLst>
              <a:gd name="connsiteX0" fmla="*/ 648118 w 753626"/>
              <a:gd name="connsiteY0" fmla="*/ 20097 h 1276141"/>
              <a:gd name="connsiteX1" fmla="*/ 743578 w 753626"/>
              <a:gd name="connsiteY1" fmla="*/ 115556 h 1276141"/>
              <a:gd name="connsiteX2" fmla="*/ 713433 w 753626"/>
              <a:gd name="connsiteY2" fmla="*/ 140677 h 1276141"/>
              <a:gd name="connsiteX3" fmla="*/ 743578 w 753626"/>
              <a:gd name="connsiteY3" fmla="*/ 180870 h 1276141"/>
              <a:gd name="connsiteX4" fmla="*/ 753626 w 753626"/>
              <a:gd name="connsiteY4" fmla="*/ 336620 h 1276141"/>
              <a:gd name="connsiteX5" fmla="*/ 718457 w 753626"/>
              <a:gd name="connsiteY5" fmla="*/ 356716 h 1276141"/>
              <a:gd name="connsiteX6" fmla="*/ 728505 w 753626"/>
              <a:gd name="connsiteY6" fmla="*/ 386861 h 1276141"/>
              <a:gd name="connsiteX7" fmla="*/ 733529 w 753626"/>
              <a:gd name="connsiteY7" fmla="*/ 472272 h 1276141"/>
              <a:gd name="connsiteX8" fmla="*/ 698360 w 753626"/>
              <a:gd name="connsiteY8" fmla="*/ 497393 h 1276141"/>
              <a:gd name="connsiteX9" fmla="*/ 728505 w 753626"/>
              <a:gd name="connsiteY9" fmla="*/ 517490 h 1276141"/>
              <a:gd name="connsiteX10" fmla="*/ 728505 w 753626"/>
              <a:gd name="connsiteY10" fmla="*/ 562708 h 1276141"/>
              <a:gd name="connsiteX11" fmla="*/ 356716 w 753626"/>
              <a:gd name="connsiteY11" fmla="*/ 658167 h 1276141"/>
              <a:gd name="connsiteX12" fmla="*/ 366764 w 753626"/>
              <a:gd name="connsiteY12" fmla="*/ 693336 h 1276141"/>
              <a:gd name="connsiteX13" fmla="*/ 386861 w 753626"/>
              <a:gd name="connsiteY13" fmla="*/ 713433 h 1276141"/>
              <a:gd name="connsiteX14" fmla="*/ 406958 w 753626"/>
              <a:gd name="connsiteY14" fmla="*/ 1271116 h 1276141"/>
              <a:gd name="connsiteX15" fmla="*/ 381837 w 753626"/>
              <a:gd name="connsiteY15" fmla="*/ 1276141 h 1276141"/>
              <a:gd name="connsiteX16" fmla="*/ 0 w 753626"/>
              <a:gd name="connsiteY16" fmla="*/ 0 h 1276141"/>
              <a:gd name="connsiteX17" fmla="*/ 648118 w 753626"/>
              <a:gd name="connsiteY17" fmla="*/ 20097 h 127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3626" h="1276141">
                <a:moveTo>
                  <a:pt x="648118" y="20097"/>
                </a:moveTo>
                <a:lnTo>
                  <a:pt x="743578" y="115556"/>
                </a:lnTo>
                <a:lnTo>
                  <a:pt x="713433" y="140677"/>
                </a:lnTo>
                <a:lnTo>
                  <a:pt x="743578" y="180870"/>
                </a:lnTo>
                <a:lnTo>
                  <a:pt x="753626" y="336620"/>
                </a:lnTo>
                <a:lnTo>
                  <a:pt x="718457" y="356716"/>
                </a:lnTo>
                <a:lnTo>
                  <a:pt x="728505" y="386861"/>
                </a:lnTo>
                <a:lnTo>
                  <a:pt x="733529" y="472272"/>
                </a:lnTo>
                <a:lnTo>
                  <a:pt x="698360" y="497393"/>
                </a:lnTo>
                <a:lnTo>
                  <a:pt x="728505" y="517490"/>
                </a:lnTo>
                <a:lnTo>
                  <a:pt x="728505" y="562708"/>
                </a:lnTo>
                <a:lnTo>
                  <a:pt x="356716" y="658167"/>
                </a:lnTo>
                <a:lnTo>
                  <a:pt x="366764" y="693336"/>
                </a:lnTo>
                <a:lnTo>
                  <a:pt x="386861" y="713433"/>
                </a:lnTo>
                <a:lnTo>
                  <a:pt x="406958" y="1271116"/>
                </a:lnTo>
                <a:lnTo>
                  <a:pt x="381837" y="1276141"/>
                </a:lnTo>
                <a:lnTo>
                  <a:pt x="0" y="0"/>
                </a:lnTo>
                <a:lnTo>
                  <a:pt x="648118" y="20097"/>
                </a:lnTo>
                <a:close/>
              </a:path>
            </a:pathLst>
          </a:cu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159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84"/>
                                        </p:tgtEl>
                                        <p:attrNameLst>
                                          <p:attrName>style.visibility</p:attrName>
                                        </p:attrNameLst>
                                      </p:cBhvr>
                                      <p:to>
                                        <p:strVal val="visible"/>
                                      </p:to>
                                    </p:set>
                                    <p:animEffect transition="in" filter="fade">
                                      <p:cBhvr>
                                        <p:cTn id="7" dur="2000"/>
                                        <p:tgtEl>
                                          <p:spTgt spid="583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4" grpId="0" animBg="1"/>
      <p:bldP spid="22" grpId="0" animBg="1"/>
      <p:bldP spid="23" grpId="0" animBg="1"/>
      <p:bldP spid="2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5203" y="609600"/>
            <a:ext cx="184731" cy="523220"/>
          </a:xfrm>
          <a:prstGeom prst="rect">
            <a:avLst/>
          </a:prstGeom>
        </p:spPr>
        <p:txBody>
          <a:bodyPr wrap="none">
            <a:spAutoFit/>
          </a:bodyPr>
          <a:lstStyle/>
          <a:p>
            <a:pPr lvl="0"/>
            <a:endParaRPr lang="en-US" sz="2800" dirty="0">
              <a:solidFill>
                <a:srgbClr val="C00000"/>
              </a:solidFill>
            </a:endParaRPr>
          </a:p>
        </p:txBody>
      </p:sp>
      <p:pic>
        <p:nvPicPr>
          <p:cNvPr id="5" name="Picture 4"/>
          <p:cNvPicPr>
            <a:picLocks noChangeAspect="1"/>
          </p:cNvPicPr>
          <p:nvPr/>
        </p:nvPicPr>
        <p:blipFill>
          <a:blip r:embed="rId3"/>
          <a:stretch>
            <a:fillRect/>
          </a:stretch>
        </p:blipFill>
        <p:spPr>
          <a:xfrm>
            <a:off x="381000" y="1164904"/>
            <a:ext cx="8365807" cy="4867853"/>
          </a:xfrm>
          <a:prstGeom prst="rect">
            <a:avLst/>
          </a:prstGeom>
        </p:spPr>
      </p:pic>
    </p:spTree>
    <p:extLst>
      <p:ext uri="{BB962C8B-B14F-4D97-AF65-F5344CB8AC3E}">
        <p14:creationId xmlns:p14="http://schemas.microsoft.com/office/powerpoint/2010/main" val="35282960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838200"/>
            <a:ext cx="5257800" cy="5257800"/>
          </a:xfrm>
          <a:prstGeom prst="rect">
            <a:avLst/>
          </a:prstGeom>
        </p:spPr>
      </p:pic>
    </p:spTree>
    <p:extLst>
      <p:ext uri="{BB962C8B-B14F-4D97-AF65-F5344CB8AC3E}">
        <p14:creationId xmlns:p14="http://schemas.microsoft.com/office/powerpoint/2010/main" val="5475773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4718" y="800100"/>
            <a:ext cx="7924800" cy="5257800"/>
          </a:xfrm>
        </p:spPr>
        <p:txBody>
          <a:bodyPr>
            <a:normAutofit fontScale="85000" lnSpcReduction="20000"/>
          </a:bodyPr>
          <a:lstStyle/>
          <a:p>
            <a:pPr marL="0" indent="0">
              <a:buNone/>
            </a:pPr>
            <a:r>
              <a:rPr lang="en-US" dirty="0"/>
              <a:t>System Performance Characteristics</a:t>
            </a:r>
          </a:p>
          <a:p>
            <a:pPr marL="0" indent="0">
              <a:buNone/>
            </a:pPr>
            <a:r>
              <a:rPr lang="en-US" dirty="0"/>
              <a:t>	Lumen Output </a:t>
            </a:r>
          </a:p>
          <a:p>
            <a:pPr marL="0" indent="0">
              <a:buNone/>
            </a:pPr>
            <a:r>
              <a:rPr lang="en-US" dirty="0"/>
              <a:t>		Initial v Maintained</a:t>
            </a:r>
          </a:p>
          <a:p>
            <a:pPr marL="0" indent="0">
              <a:buNone/>
            </a:pPr>
            <a:r>
              <a:rPr lang="en-US" dirty="0"/>
              <a:t>	Wattage Consumption</a:t>
            </a:r>
          </a:p>
          <a:p>
            <a:pPr marL="0" indent="0">
              <a:buNone/>
            </a:pPr>
            <a:r>
              <a:rPr lang="en-US" dirty="0"/>
              <a:t>	Optics</a:t>
            </a:r>
          </a:p>
          <a:p>
            <a:pPr marL="0" indent="0">
              <a:buNone/>
            </a:pPr>
            <a:r>
              <a:rPr lang="en-US" dirty="0"/>
              <a:t>	System Efficiency</a:t>
            </a:r>
          </a:p>
          <a:p>
            <a:pPr marL="0" indent="0">
              <a:buNone/>
            </a:pPr>
            <a:r>
              <a:rPr lang="en-US" dirty="0"/>
              <a:t>	Life Expectancy</a:t>
            </a:r>
          </a:p>
          <a:p>
            <a:pPr marL="0" indent="0">
              <a:buNone/>
            </a:pPr>
            <a:r>
              <a:rPr lang="en-US" dirty="0"/>
              <a:t>	Controls Integration</a:t>
            </a:r>
          </a:p>
          <a:p>
            <a:pPr marL="0" indent="0">
              <a:buNone/>
            </a:pPr>
            <a:r>
              <a:rPr lang="en-US" dirty="0"/>
              <a:t>	Color Rendering Index</a:t>
            </a:r>
          </a:p>
          <a:p>
            <a:pPr marL="0" indent="0">
              <a:buNone/>
            </a:pPr>
            <a:r>
              <a:rPr lang="en-US" dirty="0"/>
              <a:t>	Correlated Color Temperature </a:t>
            </a:r>
          </a:p>
          <a:p>
            <a:pPr marL="0" indent="0">
              <a:buNone/>
            </a:pPr>
            <a:r>
              <a:rPr lang="en-US" dirty="0"/>
              <a:t>       </a:t>
            </a:r>
          </a:p>
          <a:p>
            <a:pPr marL="0" indent="0">
              <a:buNone/>
            </a:pPr>
            <a:r>
              <a:rPr lang="en-US" dirty="0"/>
              <a:t>Cost</a:t>
            </a:r>
          </a:p>
          <a:p>
            <a:pPr marL="0" indent="0">
              <a:buNone/>
            </a:pPr>
            <a:r>
              <a:rPr lang="en-US" dirty="0"/>
              <a:t>	Initial versus Life-cycle</a:t>
            </a:r>
          </a:p>
          <a:p>
            <a:pPr marL="0" indent="0">
              <a:buNone/>
            </a:pPr>
            <a:r>
              <a:rPr lang="en-US" dirty="0"/>
              <a:t>	Installation and Maintenance</a:t>
            </a:r>
          </a:p>
          <a:p>
            <a:pPr marL="0" indent="0">
              <a:buNone/>
            </a:pPr>
            <a:endParaRPr lang="en-US" dirty="0"/>
          </a:p>
          <a:p>
            <a:pPr marL="0" indent="0">
              <a:buNone/>
            </a:pPr>
            <a:r>
              <a:rPr lang="en-US" dirty="0"/>
              <a:t>Product Availability and Service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20667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But it’s important to analyze.</a:t>
            </a:r>
          </a:p>
        </p:txBody>
      </p:sp>
      <p:sp>
        <p:nvSpPr>
          <p:cNvPr id="3" name="Title 2"/>
          <p:cNvSpPr>
            <a:spLocks noGrp="1"/>
          </p:cNvSpPr>
          <p:nvPr>
            <p:ph type="title"/>
          </p:nvPr>
        </p:nvSpPr>
        <p:spPr/>
        <p:txBody>
          <a:bodyPr>
            <a:normAutofit fontScale="90000"/>
          </a:bodyPr>
          <a:lstStyle/>
          <a:p>
            <a:r>
              <a:rPr lang="en-US" dirty="0"/>
              <a:t>Death by data…</a:t>
            </a:r>
          </a:p>
        </p:txBody>
      </p:sp>
      <p:pic>
        <p:nvPicPr>
          <p:cNvPr id="4" name="Picture 3"/>
          <p:cNvPicPr>
            <a:picLocks noChangeAspect="1"/>
          </p:cNvPicPr>
          <p:nvPr/>
        </p:nvPicPr>
        <p:blipFill>
          <a:blip r:embed="rId3"/>
          <a:stretch>
            <a:fillRect/>
          </a:stretch>
        </p:blipFill>
        <p:spPr>
          <a:xfrm>
            <a:off x="564628" y="1631734"/>
            <a:ext cx="7692863" cy="4399356"/>
          </a:xfrm>
          <a:prstGeom prst="rect">
            <a:avLst/>
          </a:prstGeom>
        </p:spPr>
      </p:pic>
    </p:spTree>
    <p:extLst>
      <p:ext uri="{BB962C8B-B14F-4D97-AF65-F5344CB8AC3E}">
        <p14:creationId xmlns:p14="http://schemas.microsoft.com/office/powerpoint/2010/main" val="35507815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219200"/>
            <a:ext cx="8229600" cy="4876800"/>
          </a:xfrm>
        </p:spPr>
        <p:txBody>
          <a:bodyPr>
            <a:normAutofit fontScale="85000" lnSpcReduction="20000"/>
          </a:bodyPr>
          <a:lstStyle/>
          <a:p>
            <a:r>
              <a:rPr lang="en-US" dirty="0"/>
              <a:t>LEDs  (Light Emitting Diodes)</a:t>
            </a:r>
          </a:p>
          <a:p>
            <a:pPr lvl="1"/>
            <a:r>
              <a:rPr lang="en-US" dirty="0"/>
              <a:t>Manufacturer</a:t>
            </a:r>
          </a:p>
          <a:p>
            <a:pPr lvl="1"/>
            <a:r>
              <a:rPr lang="en-US" dirty="0"/>
              <a:t>Performance Characteristics</a:t>
            </a:r>
          </a:p>
          <a:p>
            <a:r>
              <a:rPr lang="en-US" dirty="0"/>
              <a:t>Electronics</a:t>
            </a:r>
          </a:p>
          <a:p>
            <a:pPr lvl="1"/>
            <a:r>
              <a:rPr lang="en-US" dirty="0"/>
              <a:t>Transient Voltage Surge Suppression</a:t>
            </a:r>
          </a:p>
          <a:p>
            <a:pPr lvl="1"/>
            <a:r>
              <a:rPr lang="en-US" dirty="0"/>
              <a:t>Driver Case Temperature Rating</a:t>
            </a:r>
          </a:p>
          <a:p>
            <a:r>
              <a:rPr lang="en-US" dirty="0"/>
              <a:t>Thermal Management</a:t>
            </a:r>
          </a:p>
          <a:p>
            <a:pPr lvl="1"/>
            <a:r>
              <a:rPr lang="en-US" dirty="0"/>
              <a:t>Passive versus Active Cooling</a:t>
            </a:r>
          </a:p>
          <a:p>
            <a:r>
              <a:rPr lang="en-US" dirty="0"/>
              <a:t>Mechanical</a:t>
            </a:r>
          </a:p>
          <a:p>
            <a:pPr lvl="1"/>
            <a:r>
              <a:rPr lang="en-US" dirty="0"/>
              <a:t>IP Rating, Ambient Temperature Rating (- 40°C or 40°C)</a:t>
            </a:r>
          </a:p>
          <a:p>
            <a:r>
              <a:rPr lang="en-US" dirty="0"/>
              <a:t>Optics</a:t>
            </a:r>
          </a:p>
          <a:p>
            <a:pPr lvl="1"/>
            <a:r>
              <a:rPr lang="en-US" dirty="0" err="1"/>
              <a:t>Photometrics</a:t>
            </a:r>
            <a:endParaRPr lang="en-US" dirty="0"/>
          </a:p>
          <a:p>
            <a:r>
              <a:rPr lang="en-US" dirty="0"/>
              <a:t>Controls</a:t>
            </a:r>
          </a:p>
          <a:p>
            <a:pPr lvl="1"/>
            <a:r>
              <a:rPr lang="en-US" dirty="0"/>
              <a:t>Type of Controls</a:t>
            </a:r>
          </a:p>
          <a:p>
            <a:pPr lvl="1"/>
            <a:r>
              <a:rPr lang="en-US" dirty="0"/>
              <a:t> System Compatibility</a:t>
            </a:r>
          </a:p>
          <a:p>
            <a:pPr lvl="1"/>
            <a:r>
              <a:rPr lang="en-US" dirty="0"/>
              <a:t> Wireless versus Wired</a:t>
            </a:r>
          </a:p>
          <a:p>
            <a:pPr marL="0" indent="0">
              <a:buNone/>
            </a:pPr>
            <a:endParaRPr lang="en-US" dirty="0"/>
          </a:p>
          <a:p>
            <a:endParaRPr lang="en-US" dirty="0"/>
          </a:p>
        </p:txBody>
      </p:sp>
    </p:spTree>
    <p:extLst>
      <p:ext uri="{BB962C8B-B14F-4D97-AF65-F5344CB8AC3E}">
        <p14:creationId xmlns:p14="http://schemas.microsoft.com/office/powerpoint/2010/main" val="3345578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62000" y="2971800"/>
            <a:ext cx="8697010" cy="1187666"/>
          </a:xfrm>
        </p:spPr>
        <p:txBody>
          <a:bodyPr>
            <a:normAutofit fontScale="25000" lnSpcReduction="20000"/>
          </a:bodyPr>
          <a:lstStyle/>
          <a:p>
            <a:pPr marL="457200" indent="-457200">
              <a:buAutoNum type="arabicParenR"/>
            </a:pPr>
            <a:r>
              <a:rPr lang="en-US" sz="8000" dirty="0">
                <a:solidFill>
                  <a:schemeClr val="tx1"/>
                </a:solidFill>
              </a:rPr>
              <a:t>What are your Lighting Objectives?</a:t>
            </a:r>
          </a:p>
          <a:p>
            <a:pPr marL="457200" indent="-457200">
              <a:buAutoNum type="arabicParenR"/>
            </a:pPr>
            <a:r>
              <a:rPr lang="en-US" sz="8000" dirty="0">
                <a:solidFill>
                  <a:schemeClr val="tx1"/>
                </a:solidFill>
              </a:rPr>
              <a:t>Lumen Output: Initial vs. Maintained?  </a:t>
            </a:r>
          </a:p>
          <a:p>
            <a:pPr marL="457200" indent="-457200">
              <a:buAutoNum type="arabicParenR"/>
            </a:pPr>
            <a:r>
              <a:rPr lang="en-US" sz="8000" dirty="0">
                <a:solidFill>
                  <a:schemeClr val="tx1"/>
                </a:solidFill>
              </a:rPr>
              <a:t>Luminaire Construction</a:t>
            </a:r>
          </a:p>
          <a:p>
            <a:pPr marL="457200" indent="-457200">
              <a:buAutoNum type="arabicParenR"/>
            </a:pPr>
            <a:r>
              <a:rPr lang="en-US" sz="8000" dirty="0">
                <a:solidFill>
                  <a:schemeClr val="tx1"/>
                </a:solidFill>
              </a:rPr>
              <a:t>Thermal Limitations?  </a:t>
            </a:r>
          </a:p>
          <a:p>
            <a:pPr marL="457200" indent="-457200">
              <a:buAutoNum type="arabicParenR"/>
            </a:pPr>
            <a:r>
              <a:rPr lang="en-US" sz="8000" dirty="0">
                <a:solidFill>
                  <a:schemeClr val="tx1"/>
                </a:solidFill>
              </a:rPr>
              <a:t>Color temperature (CCT) / (CRI)</a:t>
            </a:r>
            <a:endParaRPr lang="en-US" sz="7600" dirty="0">
              <a:solidFill>
                <a:schemeClr val="tx1"/>
              </a:solidFill>
            </a:endParaRPr>
          </a:p>
          <a:p>
            <a:pPr marL="457200" indent="-457200">
              <a:buAutoNum type="arabicParenR"/>
            </a:pPr>
            <a:r>
              <a:rPr lang="en-US" sz="8000" dirty="0">
                <a:solidFill>
                  <a:schemeClr val="tx1"/>
                </a:solidFill>
              </a:rPr>
              <a:t>Visual Comfort / Glare</a:t>
            </a:r>
          </a:p>
          <a:p>
            <a:pPr marL="457200" indent="-457200">
              <a:buAutoNum type="arabicParenR"/>
            </a:pPr>
            <a:r>
              <a:rPr lang="en-US" sz="8000" dirty="0">
                <a:solidFill>
                  <a:schemeClr val="tx1"/>
                </a:solidFill>
              </a:rPr>
              <a:t>Ease of Installation / Ease of Maintenance</a:t>
            </a:r>
          </a:p>
          <a:p>
            <a:pPr marL="457200" indent="-457200">
              <a:buAutoNum type="arabicParenR"/>
            </a:pPr>
            <a:r>
              <a:rPr lang="en-US" sz="8000" dirty="0">
                <a:solidFill>
                  <a:schemeClr val="tx1"/>
                </a:solidFill>
              </a:rPr>
              <a:t>Lighting Controls</a:t>
            </a:r>
          </a:p>
          <a:p>
            <a:pPr marL="457200" indent="-457200">
              <a:buAutoNum type="arabicParenR"/>
            </a:pPr>
            <a:endParaRPr lang="en-US" dirty="0"/>
          </a:p>
        </p:txBody>
      </p:sp>
      <p:sp>
        <p:nvSpPr>
          <p:cNvPr id="3" name="Title 2"/>
          <p:cNvSpPr>
            <a:spLocks noGrp="1"/>
          </p:cNvSpPr>
          <p:nvPr>
            <p:ph type="title"/>
          </p:nvPr>
        </p:nvSpPr>
        <p:spPr>
          <a:xfrm>
            <a:off x="2895600" y="726375"/>
            <a:ext cx="6096000" cy="582650"/>
          </a:xfrm>
        </p:spPr>
        <p:txBody>
          <a:bodyPr>
            <a:noAutofit/>
          </a:bodyPr>
          <a:lstStyle/>
          <a:p>
            <a:r>
              <a:rPr lang="en-US" sz="3200" dirty="0"/>
              <a:t>Navigating the Specification Space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 y="387687"/>
            <a:ext cx="2739189" cy="1260027"/>
          </a:xfrm>
          <a:prstGeom prst="rect">
            <a:avLst/>
          </a:prstGeom>
        </p:spPr>
      </p:pic>
      <p:sp>
        <p:nvSpPr>
          <p:cNvPr id="6" name="TextBox 5"/>
          <p:cNvSpPr txBox="1"/>
          <p:nvPr/>
        </p:nvSpPr>
        <p:spPr>
          <a:xfrm>
            <a:off x="762000" y="2286000"/>
            <a:ext cx="1980029" cy="369332"/>
          </a:xfrm>
          <a:prstGeom prst="rect">
            <a:avLst/>
          </a:prstGeom>
          <a:noFill/>
        </p:spPr>
        <p:txBody>
          <a:bodyPr wrap="none" rtlCol="0">
            <a:spAutoFit/>
          </a:bodyPr>
          <a:lstStyle/>
          <a:p>
            <a:r>
              <a:rPr lang="en-US" dirty="0"/>
              <a:t>What to consider:</a:t>
            </a:r>
          </a:p>
        </p:txBody>
      </p:sp>
    </p:spTree>
    <p:extLst>
      <p:ext uri="{BB962C8B-B14F-4D97-AF65-F5344CB8AC3E}">
        <p14:creationId xmlns:p14="http://schemas.microsoft.com/office/powerpoint/2010/main" val="7627628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4407" y="5097891"/>
            <a:ext cx="227723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  Initial Light Output </a:t>
            </a:r>
          </a:p>
        </p:txBody>
      </p:sp>
      <p:sp>
        <p:nvSpPr>
          <p:cNvPr id="6" name="Right Arrow 5"/>
          <p:cNvSpPr/>
          <p:nvPr/>
        </p:nvSpPr>
        <p:spPr>
          <a:xfrm>
            <a:off x="3325495" y="5166394"/>
            <a:ext cx="2030506" cy="232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05651" y="5720145"/>
            <a:ext cx="4472104"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Lamp Lumen Depreciation (LLD)</a:t>
            </a:r>
          </a:p>
          <a:p>
            <a:pPr marL="285750" indent="-285750">
              <a:buFont typeface="Arial" panose="020B0604020202020204" pitchFamily="34" charset="0"/>
              <a:buChar char="•"/>
            </a:pPr>
            <a:r>
              <a:rPr lang="en-US" sz="1400" dirty="0"/>
              <a:t>Luminaire Dirt Depreciation (LDD)</a:t>
            </a:r>
          </a:p>
          <a:p>
            <a:pPr marL="285750" indent="-285750">
              <a:buFont typeface="Arial" panose="020B0604020202020204" pitchFamily="34" charset="0"/>
              <a:buChar char="•"/>
            </a:pPr>
            <a:r>
              <a:rPr lang="en-US" sz="1400" dirty="0"/>
              <a:t>Luminaire Ambient Temperature (LAT)</a:t>
            </a:r>
          </a:p>
        </p:txBody>
      </p:sp>
      <p:sp>
        <p:nvSpPr>
          <p:cNvPr id="7" name="Title 6"/>
          <p:cNvSpPr>
            <a:spLocks noGrp="1"/>
          </p:cNvSpPr>
          <p:nvPr>
            <p:ph type="title"/>
          </p:nvPr>
        </p:nvSpPr>
        <p:spPr>
          <a:xfrm>
            <a:off x="2506354" y="1953336"/>
            <a:ext cx="4983528" cy="990600"/>
          </a:xfrm>
        </p:spPr>
        <p:txBody>
          <a:bodyPr>
            <a:normAutofit/>
          </a:bodyPr>
          <a:lstStyle/>
          <a:p>
            <a:r>
              <a:rPr lang="en-US" sz="1800" dirty="0">
                <a:solidFill>
                  <a:schemeClr val="bg1"/>
                </a:solidFill>
              </a:rPr>
              <a:t>Initial                                  Maintained</a:t>
            </a:r>
          </a:p>
        </p:txBody>
      </p:sp>
      <p:sp>
        <p:nvSpPr>
          <p:cNvPr id="19" name="TextBox 18"/>
          <p:cNvSpPr txBox="1"/>
          <p:nvPr/>
        </p:nvSpPr>
        <p:spPr>
          <a:xfrm>
            <a:off x="5679859" y="5079060"/>
            <a:ext cx="265429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Maintained Light Output </a:t>
            </a:r>
          </a:p>
        </p:txBody>
      </p:sp>
      <p:pic>
        <p:nvPicPr>
          <p:cNvPr id="8" name="Picture 7"/>
          <p:cNvPicPr>
            <a:picLocks noChangeAspect="1"/>
          </p:cNvPicPr>
          <p:nvPr/>
        </p:nvPicPr>
        <p:blipFill>
          <a:blip r:embed="rId3"/>
          <a:stretch>
            <a:fillRect/>
          </a:stretch>
        </p:blipFill>
        <p:spPr>
          <a:xfrm>
            <a:off x="724408" y="557185"/>
            <a:ext cx="2277231" cy="4165162"/>
          </a:xfrm>
          <a:prstGeom prst="rect">
            <a:avLst/>
          </a:prstGeom>
        </p:spPr>
      </p:pic>
      <p:pic>
        <p:nvPicPr>
          <p:cNvPr id="13" name="Picture 12"/>
          <p:cNvPicPr>
            <a:picLocks noChangeAspect="1"/>
          </p:cNvPicPr>
          <p:nvPr/>
        </p:nvPicPr>
        <p:blipFill>
          <a:blip r:embed="rId4"/>
          <a:stretch>
            <a:fillRect/>
          </a:stretch>
        </p:blipFill>
        <p:spPr>
          <a:xfrm>
            <a:off x="5654305" y="605353"/>
            <a:ext cx="2679845" cy="4181204"/>
          </a:xfrm>
          <a:prstGeom prst="rect">
            <a:avLst/>
          </a:prstGeom>
        </p:spPr>
      </p:pic>
    </p:spTree>
    <p:extLst>
      <p:ext uri="{BB962C8B-B14F-4D97-AF65-F5344CB8AC3E}">
        <p14:creationId xmlns:p14="http://schemas.microsoft.com/office/powerpoint/2010/main" val="6824659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11855</TotalTime>
  <Words>2553</Words>
  <Application>Microsoft Office PowerPoint</Application>
  <PresentationFormat>On-screen Show (4:3)</PresentationFormat>
  <Paragraphs>524</Paragraphs>
  <Slides>70</Slides>
  <Notes>46</Notes>
  <HiddenSlides>4</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70</vt:i4>
      </vt:variant>
    </vt:vector>
  </HeadingPairs>
  <TitlesOfParts>
    <vt:vector size="83" baseType="lpstr">
      <vt:lpstr>ＭＳ Ｐゴシック</vt:lpstr>
      <vt:lpstr>Arial</vt:lpstr>
      <vt:lpstr>Arial Narrow</vt:lpstr>
      <vt:lpstr>Calibri</vt:lpstr>
      <vt:lpstr>Century Gothic</vt:lpstr>
      <vt:lpstr>Frutiger 45 Light</vt:lpstr>
      <vt:lpstr>Gulim</vt:lpstr>
      <vt:lpstr>Segoe Print</vt:lpstr>
      <vt:lpstr>Symbol</vt:lpstr>
      <vt:lpstr>Tahoma</vt:lpstr>
      <vt:lpstr>Times New Roman</vt:lpstr>
      <vt:lpstr>Wingdings</vt:lpstr>
      <vt:lpstr>Clarity</vt:lpstr>
      <vt:lpstr>PowerPoint Presentation</vt:lpstr>
      <vt:lpstr>PowerPoint Presentation</vt:lpstr>
      <vt:lpstr>Brandon Smith, LC</vt:lpstr>
      <vt:lpstr>Compromises</vt:lpstr>
      <vt:lpstr>PowerPoint Presentation</vt:lpstr>
      <vt:lpstr>Lots of information on LED’s is available</vt:lpstr>
      <vt:lpstr>Death by data…</vt:lpstr>
      <vt:lpstr>Navigating the Specification Space</vt:lpstr>
      <vt:lpstr>Initial                                  Maintained</vt:lpstr>
      <vt:lpstr>Appropriate Lumen Output</vt:lpstr>
      <vt:lpstr>Luminaire Dirt Depreciation</vt:lpstr>
      <vt:lpstr>Luminaire Construction  </vt:lpstr>
      <vt:lpstr>Ingress Protection (IP)</vt:lpstr>
      <vt:lpstr>PowerPoint Presentation</vt:lpstr>
      <vt:lpstr>Industrial LED Construction </vt:lpstr>
      <vt:lpstr>Mechanical Design</vt:lpstr>
      <vt:lpstr>Is More Actually Less?</vt:lpstr>
      <vt:lpstr>HEAT</vt:lpstr>
      <vt:lpstr>LAT FACTORS</vt:lpstr>
      <vt:lpstr>PowerPoint Presentation</vt:lpstr>
      <vt:lpstr>Correlated Color Temperature (CCT)</vt:lpstr>
      <vt:lpstr>(CRI) Color Rendering Index</vt:lpstr>
      <vt:lpstr>PowerPoint Presentation</vt:lpstr>
      <vt:lpstr>PowerPoint Presentation</vt:lpstr>
      <vt:lpstr>Color Temperature/ CRI Tradeoffs</vt:lpstr>
      <vt:lpstr>PowerPoint Presentation</vt:lpstr>
      <vt:lpstr>PowerPoint Presentation</vt:lpstr>
      <vt:lpstr>Ease of install / Maintenance </vt:lpstr>
      <vt:lpstr>PowerPoint Presentation</vt:lpstr>
      <vt:lpstr>PowerPoint Presentation</vt:lpstr>
      <vt:lpstr>PowerPoint Presentation</vt:lpstr>
      <vt:lpstr>PowerPoint Presentation</vt:lpstr>
      <vt:lpstr>PowerPoint Presentation</vt:lpstr>
      <vt:lpstr>PowerPoint Presentation</vt:lpstr>
      <vt:lpstr>Indoor Lighting Controls</vt:lpstr>
      <vt:lpstr>Wired Lighting Controls     …more intelligent than you thought.</vt:lpstr>
      <vt:lpstr>Wireless Lighting Controls</vt:lpstr>
      <vt:lpstr>ISM Unlicensed Bands</vt:lpstr>
      <vt:lpstr>PowerPoint Presentation</vt:lpstr>
      <vt:lpstr>Jay Marshall, LC</vt:lpstr>
      <vt:lpstr>PowerPoint Presentation</vt:lpstr>
      <vt:lpstr>PowerPoint Presentation</vt:lpstr>
      <vt:lpstr>PowerPoint Presentation</vt:lpstr>
      <vt:lpstr>What are your lighting objectives?      Energy Conservation?       Qualitative Improvements?          Quantitative Improvements?         </vt:lpstr>
      <vt:lpstr>PowerPoint Presentation</vt:lpstr>
      <vt:lpstr>PowerPoint Presentation</vt:lpstr>
      <vt:lpstr>PowerPoint Presentation</vt:lpstr>
      <vt:lpstr>Introducing light into a space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137 Watts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dc:creator>
  <cp:lastModifiedBy>AVR Duluth</cp:lastModifiedBy>
  <cp:revision>297</cp:revision>
  <cp:lastPrinted>2015-02-04T17:55:44Z</cp:lastPrinted>
  <dcterms:created xsi:type="dcterms:W3CDTF">2014-02-10T18:24:43Z</dcterms:created>
  <dcterms:modified xsi:type="dcterms:W3CDTF">2017-02-20T14:09:26Z</dcterms:modified>
</cp:coreProperties>
</file>